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514" r:id="rId2"/>
    <p:sldId id="718" r:id="rId3"/>
    <p:sldId id="722" r:id="rId4"/>
    <p:sldId id="720" r:id="rId5"/>
    <p:sldId id="719" r:id="rId6"/>
    <p:sldId id="721" r:id="rId7"/>
    <p:sldId id="723" r:id="rId8"/>
    <p:sldId id="773" r:id="rId9"/>
    <p:sldId id="724" r:id="rId10"/>
    <p:sldId id="775" r:id="rId11"/>
    <p:sldId id="725" r:id="rId12"/>
    <p:sldId id="774" r:id="rId13"/>
    <p:sldId id="726" r:id="rId14"/>
    <p:sldId id="727" r:id="rId15"/>
    <p:sldId id="728" r:id="rId16"/>
    <p:sldId id="729" r:id="rId17"/>
    <p:sldId id="730" r:id="rId18"/>
    <p:sldId id="731" r:id="rId19"/>
    <p:sldId id="734" r:id="rId20"/>
    <p:sldId id="735" r:id="rId21"/>
    <p:sldId id="737" r:id="rId22"/>
    <p:sldId id="733" r:id="rId23"/>
    <p:sldId id="777" r:id="rId24"/>
    <p:sldId id="772" r:id="rId25"/>
    <p:sldId id="738" r:id="rId26"/>
    <p:sldId id="739" r:id="rId27"/>
    <p:sldId id="740" r:id="rId28"/>
    <p:sldId id="741" r:id="rId29"/>
    <p:sldId id="742" r:id="rId30"/>
    <p:sldId id="776" r:id="rId31"/>
    <p:sldId id="743" r:id="rId32"/>
    <p:sldId id="744" r:id="rId33"/>
    <p:sldId id="745" r:id="rId34"/>
    <p:sldId id="746" r:id="rId35"/>
    <p:sldId id="747" r:id="rId36"/>
    <p:sldId id="748" r:id="rId37"/>
    <p:sldId id="778" r:id="rId38"/>
    <p:sldId id="750" r:id="rId39"/>
    <p:sldId id="751" r:id="rId40"/>
    <p:sldId id="752" r:id="rId41"/>
    <p:sldId id="753" r:id="rId42"/>
    <p:sldId id="754" r:id="rId43"/>
    <p:sldId id="779" r:id="rId44"/>
    <p:sldId id="755" r:id="rId45"/>
    <p:sldId id="756" r:id="rId46"/>
    <p:sldId id="757" r:id="rId47"/>
    <p:sldId id="780" r:id="rId48"/>
    <p:sldId id="758" r:id="rId49"/>
    <p:sldId id="759" r:id="rId50"/>
    <p:sldId id="760" r:id="rId51"/>
    <p:sldId id="761" r:id="rId52"/>
    <p:sldId id="762" r:id="rId53"/>
    <p:sldId id="763" r:id="rId54"/>
    <p:sldId id="765" r:id="rId55"/>
    <p:sldId id="764" r:id="rId56"/>
    <p:sldId id="766" r:id="rId57"/>
    <p:sldId id="767" r:id="rId58"/>
    <p:sldId id="768" r:id="rId59"/>
    <p:sldId id="769" r:id="rId60"/>
    <p:sldId id="770" r:id="rId61"/>
    <p:sldId id="771" r:id="rId62"/>
    <p:sldId id="781" r:id="rId6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339933"/>
    <a:srgbClr val="FFA521"/>
    <a:srgbClr val="0099FF"/>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70" autoAdjust="0"/>
    <p:restoredTop sz="75132" autoAdjust="0"/>
  </p:normalViewPr>
  <p:slideViewPr>
    <p:cSldViewPr snapToGrid="0">
      <p:cViewPr varScale="1">
        <p:scale>
          <a:sx n="77" d="100"/>
          <a:sy n="77" d="100"/>
        </p:scale>
        <p:origin x="1062" y="54"/>
      </p:cViewPr>
      <p:guideLst/>
    </p:cSldViewPr>
  </p:slideViewPr>
  <p:outlineViewPr>
    <p:cViewPr>
      <p:scale>
        <a:sx n="100" d="100"/>
        <a:sy n="100" d="100"/>
      </p:scale>
      <p:origin x="0" y="-396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A3F0DF-3C8C-4487-B997-9EC518A272F5}" type="datetimeFigureOut">
              <a:rPr lang="de-CH" smtClean="0"/>
              <a:t>02.02.2018</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307D58-3D32-4171-AC10-4871358870A9}" type="slidenum">
              <a:rPr lang="de-CH" smtClean="0"/>
              <a:t>‹Nr.›</a:t>
            </a:fld>
            <a:endParaRPr lang="de-CH"/>
          </a:p>
        </p:txBody>
      </p:sp>
    </p:spTree>
    <p:extLst>
      <p:ext uri="{BB962C8B-B14F-4D97-AF65-F5344CB8AC3E}">
        <p14:creationId xmlns:p14="http://schemas.microsoft.com/office/powerpoint/2010/main" val="4183673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Bildquellen</a:t>
            </a:r>
            <a:r>
              <a:rPr lang="de-CH" dirty="0"/>
              <a:t>: </a:t>
            </a:r>
          </a:p>
          <a:p>
            <a:pPr marL="171450" indent="-171450">
              <a:buFontTx/>
              <a:buChar char="-"/>
            </a:pPr>
            <a:r>
              <a:rPr lang="de-CH" dirty="0"/>
              <a:t>Fotolia</a:t>
            </a:r>
          </a:p>
        </p:txBody>
      </p:sp>
      <p:sp>
        <p:nvSpPr>
          <p:cNvPr id="4" name="Foliennummernplatzhalter 3"/>
          <p:cNvSpPr>
            <a:spLocks noGrp="1"/>
          </p:cNvSpPr>
          <p:nvPr>
            <p:ph type="sldNum" sz="quarter" idx="10"/>
          </p:nvPr>
        </p:nvSpPr>
        <p:spPr/>
        <p:txBody>
          <a:bodyPr/>
          <a:lstStyle/>
          <a:p>
            <a:fld id="{2A307D58-3D32-4171-AC10-4871358870A9}" type="slidenum">
              <a:rPr lang="de-CH" smtClean="0"/>
              <a:t>1</a:t>
            </a:fld>
            <a:endParaRPr lang="de-CH"/>
          </a:p>
        </p:txBody>
      </p:sp>
    </p:spTree>
    <p:extLst>
      <p:ext uri="{BB962C8B-B14F-4D97-AF65-F5344CB8AC3E}">
        <p14:creationId xmlns:p14="http://schemas.microsoft.com/office/powerpoint/2010/main" val="2654315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Ideen zur Umsetzung/Diskussion:</a:t>
            </a:r>
          </a:p>
          <a:p>
            <a:pPr marL="171450" indent="-171450">
              <a:buFont typeface="Arial" panose="020B0604020202020204" pitchFamily="34" charset="0"/>
              <a:buChar char="•"/>
            </a:pPr>
            <a:r>
              <a:rPr lang="de-CH" b="0" dirty="0" err="1"/>
              <a:t>SuS</a:t>
            </a:r>
            <a:r>
              <a:rPr lang="de-CH" b="0" dirty="0"/>
              <a:t> sollen den Text lesen und die Fragen beantworten:</a:t>
            </a:r>
          </a:p>
          <a:p>
            <a:pPr marL="628650" lvl="1" indent="-171450">
              <a:buFont typeface="Arial" panose="020B0604020202020204" pitchFamily="34" charset="0"/>
              <a:buChar char="•"/>
            </a:pPr>
            <a:r>
              <a:rPr lang="de-CH" b="0" dirty="0"/>
              <a:t>Wodurch sollte die Leistung der Rüstungsfertigung gesteigert werden? (&gt; Beschäftigung von Frauen, Stilllegung von nicht kriegswichtigen Betrieben)</a:t>
            </a:r>
          </a:p>
          <a:p>
            <a:pPr marL="628650" lvl="1" indent="-171450">
              <a:buFont typeface="Arial" panose="020B0604020202020204" pitchFamily="34" charset="0"/>
              <a:buChar char="•"/>
            </a:pPr>
            <a:r>
              <a:rPr lang="de-CH" b="0" dirty="0"/>
              <a:t>Woher werden Leute für den Fronteinsatz geholt? (&gt; Auch als «unabkömmlich» gestellte Männer werden eingezogen (das waren vor allem Mitarbeiter kriegswichtiger Betriebe))</a:t>
            </a:r>
          </a:p>
          <a:p>
            <a:pPr marL="628650" lvl="1" indent="-171450">
              <a:buFont typeface="Arial" panose="020B0604020202020204" pitchFamily="34" charset="0"/>
              <a:buChar char="•"/>
            </a:pPr>
            <a:r>
              <a:rPr lang="de-CH" b="0" dirty="0"/>
              <a:t>Was die totale Mobilmachung für die Verantwortlichen befriedigend?</a:t>
            </a:r>
          </a:p>
          <a:p>
            <a:pPr marL="0" indent="0">
              <a:buFont typeface="Arial" panose="020B0604020202020204" pitchFamily="34" charset="0"/>
              <a:buNone/>
            </a:pPr>
            <a:endParaRPr lang="de-CH" b="0" dirty="0"/>
          </a:p>
        </p:txBody>
      </p:sp>
      <p:sp>
        <p:nvSpPr>
          <p:cNvPr id="4" name="Foliennummernplatzhalter 3"/>
          <p:cNvSpPr>
            <a:spLocks noGrp="1"/>
          </p:cNvSpPr>
          <p:nvPr>
            <p:ph type="sldNum" sz="quarter" idx="10"/>
          </p:nvPr>
        </p:nvSpPr>
        <p:spPr/>
        <p:txBody>
          <a:bodyPr/>
          <a:lstStyle/>
          <a:p>
            <a:fld id="{2A307D58-3D32-4171-AC10-4871358870A9}" type="slidenum">
              <a:rPr lang="de-CH" smtClean="0"/>
              <a:t>10</a:t>
            </a:fld>
            <a:endParaRPr lang="de-CH"/>
          </a:p>
        </p:txBody>
      </p:sp>
    </p:spTree>
    <p:extLst>
      <p:ext uri="{BB962C8B-B14F-4D97-AF65-F5344CB8AC3E}">
        <p14:creationId xmlns:p14="http://schemas.microsoft.com/office/powerpoint/2010/main" val="975903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Ideen zur Umsetzung/Diskussion:</a:t>
            </a:r>
          </a:p>
          <a:p>
            <a:pPr marL="171450" indent="-171450">
              <a:buFont typeface="Arial" panose="020B0604020202020204" pitchFamily="34" charset="0"/>
              <a:buChar char="•"/>
            </a:pPr>
            <a:r>
              <a:rPr lang="de-CH" b="0" dirty="0"/>
              <a:t>Vor dem Einblenden des Textes fragen: Weshalb wurde wohl der Luftkrieg gegen Deutschland immer intensiver geführt? Welche Gründe könnten die Alliierten dafür gehabt haben, deutsche Städte zu bombardieren?</a:t>
            </a:r>
          </a:p>
          <a:p>
            <a:pPr marL="0" indent="0">
              <a:buFont typeface="Arial" panose="020B0604020202020204" pitchFamily="34" charset="0"/>
              <a:buNone/>
            </a:pPr>
            <a:endParaRPr lang="de-CH" b="0" dirty="0"/>
          </a:p>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https://upload.wikimedia.org/wikipedia/commons/4/41/Nuremberg_in_Ruins_1945_HD-SN-99-02986.JPEG</a:t>
            </a:r>
          </a:p>
          <a:p>
            <a:pPr marL="171450" indent="-171450">
              <a:buFontTx/>
              <a:buChar char="-"/>
            </a:pPr>
            <a:endParaRPr lang="de-CH" sz="1200" b="0" i="0" kern="1200" dirty="0">
              <a:solidFill>
                <a:schemeClr val="tx1"/>
              </a:solidFill>
              <a:effectLst/>
              <a:latin typeface="+mn-lt"/>
              <a:ea typeface="+mn-ea"/>
              <a:cs typeface="+mn-cs"/>
            </a:endParaRPr>
          </a:p>
          <a:p>
            <a:pPr marL="0" indent="0">
              <a:buFontTx/>
              <a:buNone/>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3</a:t>
            </a:r>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11</a:t>
            </a:fld>
            <a:endParaRPr lang="de-CH"/>
          </a:p>
        </p:txBody>
      </p:sp>
    </p:spTree>
    <p:extLst>
      <p:ext uri="{BB962C8B-B14F-4D97-AF65-F5344CB8AC3E}">
        <p14:creationId xmlns:p14="http://schemas.microsoft.com/office/powerpoint/2010/main" val="1080150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Ideen zur Umsetzung/Diskussion:</a:t>
            </a:r>
          </a:p>
          <a:p>
            <a:pPr marL="171450" indent="-171450">
              <a:buFont typeface="Arial" panose="020B0604020202020204" pitchFamily="34" charset="0"/>
              <a:buChar char="•"/>
            </a:pPr>
            <a:r>
              <a:rPr lang="de-CH" b="0" dirty="0"/>
              <a:t>Was erfährt man über den Bombenkrieg?</a:t>
            </a:r>
          </a:p>
          <a:p>
            <a:pPr marL="171450" indent="-171450">
              <a:buFont typeface="Arial" panose="020B0604020202020204" pitchFamily="34" charset="0"/>
              <a:buChar char="•"/>
            </a:pPr>
            <a:r>
              <a:rPr lang="de-CH" b="0" dirty="0"/>
              <a:t>Wo fielen besonders viele Bomben?</a:t>
            </a:r>
          </a:p>
          <a:p>
            <a:pPr marL="0" indent="0">
              <a:buFont typeface="Arial" panose="020B0604020202020204" pitchFamily="34" charset="0"/>
              <a:buNone/>
            </a:pPr>
            <a:endParaRPr lang="de-CH" b="0" dirty="0"/>
          </a:p>
        </p:txBody>
      </p:sp>
      <p:sp>
        <p:nvSpPr>
          <p:cNvPr id="4" name="Foliennummernplatzhalter 3"/>
          <p:cNvSpPr>
            <a:spLocks noGrp="1"/>
          </p:cNvSpPr>
          <p:nvPr>
            <p:ph type="sldNum" sz="quarter" idx="10"/>
          </p:nvPr>
        </p:nvSpPr>
        <p:spPr/>
        <p:txBody>
          <a:bodyPr/>
          <a:lstStyle/>
          <a:p>
            <a:fld id="{2A307D58-3D32-4171-AC10-4871358870A9}" type="slidenum">
              <a:rPr lang="de-CH" smtClean="0"/>
              <a:t>12</a:t>
            </a:fld>
            <a:endParaRPr lang="de-CH"/>
          </a:p>
        </p:txBody>
      </p:sp>
    </p:spTree>
    <p:extLst>
      <p:ext uri="{BB962C8B-B14F-4D97-AF65-F5344CB8AC3E}">
        <p14:creationId xmlns:p14="http://schemas.microsoft.com/office/powerpoint/2010/main" val="1680125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https://upload.wikimedia.org/wikipedia/commons/d/de/Crusadertankandgermantank.jpg</a:t>
            </a:r>
          </a:p>
          <a:p>
            <a:pPr marL="171450" indent="-171450">
              <a:buFontTx/>
              <a:buChar char="-"/>
            </a:pPr>
            <a:endParaRPr lang="de-CH" sz="1200" b="0" i="0" kern="1200" dirty="0">
              <a:solidFill>
                <a:schemeClr val="tx1"/>
              </a:solidFill>
              <a:effectLst/>
              <a:latin typeface="+mn-lt"/>
              <a:ea typeface="+mn-ea"/>
              <a:cs typeface="+mn-cs"/>
            </a:endParaRPr>
          </a:p>
          <a:p>
            <a:pPr marL="0" indent="0">
              <a:buFontTx/>
              <a:buNone/>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3</a:t>
            </a:r>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13</a:t>
            </a:fld>
            <a:endParaRPr lang="de-CH"/>
          </a:p>
        </p:txBody>
      </p:sp>
    </p:spTree>
    <p:extLst>
      <p:ext uri="{BB962C8B-B14F-4D97-AF65-F5344CB8AC3E}">
        <p14:creationId xmlns:p14="http://schemas.microsoft.com/office/powerpoint/2010/main" val="1841941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https://upload.wikimedia.org/wikipedia/commons/9/9a/Benito_Mussolini_Duce.jpg</a:t>
            </a:r>
          </a:p>
          <a:p>
            <a:pPr marL="171450" indent="-171450">
              <a:buFontTx/>
              <a:buChar char="-"/>
            </a:pPr>
            <a:endParaRPr lang="de-CH" sz="1200" b="0" i="0" kern="1200" dirty="0">
              <a:solidFill>
                <a:schemeClr val="tx1"/>
              </a:solidFill>
              <a:effectLst/>
              <a:latin typeface="+mn-lt"/>
              <a:ea typeface="+mn-ea"/>
              <a:cs typeface="+mn-cs"/>
            </a:endParaRPr>
          </a:p>
          <a:p>
            <a:pPr marL="0" indent="0">
              <a:buFontTx/>
              <a:buNone/>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3</a:t>
            </a:r>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14</a:t>
            </a:fld>
            <a:endParaRPr lang="de-CH"/>
          </a:p>
        </p:txBody>
      </p:sp>
    </p:spTree>
    <p:extLst>
      <p:ext uri="{BB962C8B-B14F-4D97-AF65-F5344CB8AC3E}">
        <p14:creationId xmlns:p14="http://schemas.microsoft.com/office/powerpoint/2010/main" val="24244061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https://upload.wikimedia.org/wikipedia/commons/f/f6/Ww2_allied_advance_prato_italy.jpg</a:t>
            </a:r>
          </a:p>
          <a:p>
            <a:pPr marL="171450" indent="-171450">
              <a:buFontTx/>
              <a:buChar char="-"/>
            </a:pPr>
            <a:endParaRPr lang="de-CH" sz="1200" b="0" i="0" kern="1200" dirty="0">
              <a:solidFill>
                <a:schemeClr val="tx1"/>
              </a:solidFill>
              <a:effectLst/>
              <a:latin typeface="+mn-lt"/>
              <a:ea typeface="+mn-ea"/>
              <a:cs typeface="+mn-cs"/>
            </a:endParaRPr>
          </a:p>
          <a:p>
            <a:pPr marL="0" indent="0">
              <a:buFontTx/>
              <a:buNone/>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3</a:t>
            </a:r>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15</a:t>
            </a:fld>
            <a:endParaRPr lang="de-CH"/>
          </a:p>
        </p:txBody>
      </p:sp>
    </p:spTree>
    <p:extLst>
      <p:ext uri="{BB962C8B-B14F-4D97-AF65-F5344CB8AC3E}">
        <p14:creationId xmlns:p14="http://schemas.microsoft.com/office/powerpoint/2010/main" val="1209394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https://upload.wikimedia.org/wikipedia/commons/5/53/Bundesarchiv_Bild_146-2005-0004%2C_Italien%2C_Monte_Cassino.jpg</a:t>
            </a:r>
          </a:p>
          <a:p>
            <a:pPr marL="171450" indent="-171450">
              <a:buFontTx/>
              <a:buChar char="-"/>
            </a:pPr>
            <a:endParaRPr lang="de-CH" sz="1200" b="0" i="0" kern="1200" dirty="0">
              <a:solidFill>
                <a:schemeClr val="tx1"/>
              </a:solidFill>
              <a:effectLst/>
              <a:latin typeface="+mn-lt"/>
              <a:ea typeface="+mn-ea"/>
              <a:cs typeface="+mn-cs"/>
            </a:endParaRPr>
          </a:p>
          <a:p>
            <a:pPr marL="0" indent="0">
              <a:buFontTx/>
              <a:buNone/>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3</a:t>
            </a:r>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16</a:t>
            </a:fld>
            <a:endParaRPr lang="de-CH"/>
          </a:p>
        </p:txBody>
      </p:sp>
    </p:spTree>
    <p:extLst>
      <p:ext uri="{BB962C8B-B14F-4D97-AF65-F5344CB8AC3E}">
        <p14:creationId xmlns:p14="http://schemas.microsoft.com/office/powerpoint/2010/main" val="24727080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https://pixabay.com/p-1500649/?no_redirect</a:t>
            </a:r>
          </a:p>
          <a:p>
            <a:pPr marL="171450" indent="-171450">
              <a:buFontTx/>
              <a:buChar char="-"/>
            </a:pPr>
            <a:endParaRPr lang="de-CH" sz="1200" b="0" i="0" kern="1200" dirty="0">
              <a:solidFill>
                <a:schemeClr val="tx1"/>
              </a:solidFill>
              <a:effectLst/>
              <a:latin typeface="+mn-lt"/>
              <a:ea typeface="+mn-ea"/>
              <a:cs typeface="+mn-cs"/>
            </a:endParaRPr>
          </a:p>
          <a:p>
            <a:pPr marL="0" indent="0">
              <a:buFontTx/>
              <a:buNone/>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3</a:t>
            </a:r>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17</a:t>
            </a:fld>
            <a:endParaRPr lang="de-CH"/>
          </a:p>
        </p:txBody>
      </p:sp>
    </p:spTree>
    <p:extLst>
      <p:ext uri="{BB962C8B-B14F-4D97-AF65-F5344CB8AC3E}">
        <p14:creationId xmlns:p14="http://schemas.microsoft.com/office/powerpoint/2010/main" val="2584378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https://upload.wikimedia.org/wikipedia/commons/d/d6/St_Peter%27s_Square%2C_Vatican_City_-_April_2007.jpg</a:t>
            </a:r>
          </a:p>
          <a:p>
            <a:pPr marL="171450" indent="-171450">
              <a:buFontTx/>
              <a:buChar char="-"/>
            </a:pPr>
            <a:endParaRPr lang="de-CH" sz="1200" b="0" i="0" kern="1200" dirty="0">
              <a:solidFill>
                <a:schemeClr val="tx1"/>
              </a:solidFill>
              <a:effectLst/>
              <a:latin typeface="+mn-lt"/>
              <a:ea typeface="+mn-ea"/>
              <a:cs typeface="+mn-cs"/>
            </a:endParaRPr>
          </a:p>
          <a:p>
            <a:pPr marL="0" indent="0">
              <a:buFontTx/>
              <a:buNone/>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4</a:t>
            </a:r>
          </a:p>
        </p:txBody>
      </p:sp>
      <p:sp>
        <p:nvSpPr>
          <p:cNvPr id="4" name="Foliennummernplatzhalter 3"/>
          <p:cNvSpPr>
            <a:spLocks noGrp="1"/>
          </p:cNvSpPr>
          <p:nvPr>
            <p:ph type="sldNum" sz="quarter" idx="10"/>
          </p:nvPr>
        </p:nvSpPr>
        <p:spPr/>
        <p:txBody>
          <a:bodyPr/>
          <a:lstStyle/>
          <a:p>
            <a:fld id="{2A307D58-3D32-4171-AC10-4871358870A9}" type="slidenum">
              <a:rPr lang="de-CH" smtClean="0"/>
              <a:t>18</a:t>
            </a:fld>
            <a:endParaRPr lang="de-CH"/>
          </a:p>
        </p:txBody>
      </p:sp>
    </p:spTree>
    <p:extLst>
      <p:ext uri="{BB962C8B-B14F-4D97-AF65-F5344CB8AC3E}">
        <p14:creationId xmlns:p14="http://schemas.microsoft.com/office/powerpoint/2010/main" val="6112849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https://upload.wikimedia.org/wikipedia/commons/thumb/2/28/Longues-sur-Mer_Battery.jpg/1280px-Longues-sur-Mer_Battery.jpg</a:t>
            </a:r>
          </a:p>
          <a:p>
            <a:pPr marL="171450" indent="-171450">
              <a:buFontTx/>
              <a:buChar char="-"/>
            </a:pPr>
            <a:endParaRPr lang="de-CH" sz="1200" b="0" i="0" kern="1200" dirty="0">
              <a:solidFill>
                <a:schemeClr val="tx1"/>
              </a:solidFill>
              <a:effectLst/>
              <a:latin typeface="+mn-lt"/>
              <a:ea typeface="+mn-ea"/>
              <a:cs typeface="+mn-cs"/>
            </a:endParaRPr>
          </a:p>
          <a:p>
            <a:pPr marL="0" indent="0">
              <a:buFontTx/>
              <a:buNone/>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4</a:t>
            </a:r>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19</a:t>
            </a:fld>
            <a:endParaRPr lang="de-CH"/>
          </a:p>
        </p:txBody>
      </p:sp>
    </p:spTree>
    <p:extLst>
      <p:ext uri="{BB962C8B-B14F-4D97-AF65-F5344CB8AC3E}">
        <p14:creationId xmlns:p14="http://schemas.microsoft.com/office/powerpoint/2010/main" val="1028538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https://upload.wikimedia.org/wikipedia/commons/c/c7/Allied_leaders_at_the_1943_Tehran_Conference.jpg</a:t>
            </a:r>
          </a:p>
          <a:p>
            <a:pPr marL="0" indent="0">
              <a:buFontTx/>
              <a:buNone/>
            </a:pPr>
            <a:endParaRPr lang="de-CH" dirty="0"/>
          </a:p>
          <a:p>
            <a:pPr marL="0" indent="0">
              <a:buFontTx/>
              <a:buNone/>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2</a:t>
            </a:r>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2</a:t>
            </a:fld>
            <a:endParaRPr lang="de-CH"/>
          </a:p>
        </p:txBody>
      </p:sp>
    </p:spTree>
    <p:extLst>
      <p:ext uri="{BB962C8B-B14F-4D97-AF65-F5344CB8AC3E}">
        <p14:creationId xmlns:p14="http://schemas.microsoft.com/office/powerpoint/2010/main" val="3411593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Ideen zur Umsetzung/Diskussion:</a:t>
            </a:r>
          </a:p>
          <a:p>
            <a:pPr marL="171450" indent="-171450">
              <a:buFont typeface="Arial" panose="020B0604020202020204" pitchFamily="34" charset="0"/>
              <a:buChar char="•"/>
            </a:pPr>
            <a:r>
              <a:rPr lang="de-CH" b="0" dirty="0"/>
              <a:t>Vor dem Einblenden des Textes fragen: Weshalb wollen die Alliierten eine Westfront eröffnen? Was nützt ihnen das?</a:t>
            </a:r>
          </a:p>
          <a:p>
            <a:pPr marL="0" indent="0">
              <a:buFont typeface="Arial" panose="020B0604020202020204" pitchFamily="34" charset="0"/>
              <a:buNone/>
            </a:pPr>
            <a:endParaRPr lang="de-CH" b="0" dirty="0"/>
          </a:p>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https://upload.wikimedia.org/wikipedia/commons/5/57/Operation_Overlord_%28the_Normandy_Landings%29%2C_6_June_1944_A23916.jpg</a:t>
            </a:r>
          </a:p>
          <a:p>
            <a:pPr marL="171450" indent="-171450">
              <a:buFontTx/>
              <a:buChar char="-"/>
            </a:pPr>
            <a:endParaRPr lang="de-CH" sz="1200" b="0" i="0" kern="1200" dirty="0">
              <a:solidFill>
                <a:schemeClr val="tx1"/>
              </a:solidFill>
              <a:effectLst/>
              <a:latin typeface="+mn-lt"/>
              <a:ea typeface="+mn-ea"/>
              <a:cs typeface="+mn-cs"/>
            </a:endParaRPr>
          </a:p>
          <a:p>
            <a:pPr marL="0" indent="0">
              <a:buFontTx/>
              <a:buNone/>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4</a:t>
            </a:r>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20</a:t>
            </a:fld>
            <a:endParaRPr lang="de-CH"/>
          </a:p>
        </p:txBody>
      </p:sp>
    </p:spTree>
    <p:extLst>
      <p:ext uri="{BB962C8B-B14F-4D97-AF65-F5344CB8AC3E}">
        <p14:creationId xmlns:p14="http://schemas.microsoft.com/office/powerpoint/2010/main" val="42693551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Ideen zur Umsetzung/Diskussion:</a:t>
            </a:r>
          </a:p>
          <a:p>
            <a:pPr marL="171450" indent="-171450">
              <a:buFont typeface="Arial" panose="020B0604020202020204" pitchFamily="34" charset="0"/>
              <a:buChar char="•"/>
            </a:pPr>
            <a:r>
              <a:rPr lang="de-CH" b="0" dirty="0"/>
              <a:t>Bildinterpretation: Was sieht man alles auf dem Bild? Womit fallen die Alliierten in der Normandie ein?</a:t>
            </a:r>
          </a:p>
          <a:p>
            <a:pPr marL="0" indent="0">
              <a:buFont typeface="Arial" panose="020B0604020202020204" pitchFamily="34" charset="0"/>
              <a:buNone/>
            </a:pPr>
            <a:endParaRPr lang="de-CH" b="0" dirty="0"/>
          </a:p>
          <a:p>
            <a:pPr marL="0" indent="0">
              <a:buFont typeface="Arial" panose="020B0604020202020204" pitchFamily="34" charset="0"/>
              <a:buNone/>
            </a:pPr>
            <a:r>
              <a:rPr lang="de-CH" b="1" dirty="0" err="1"/>
              <a:t>eContent</a:t>
            </a:r>
            <a:r>
              <a:rPr lang="de-CH" b="1" dirty="0"/>
              <a:t>:</a:t>
            </a:r>
          </a:p>
          <a:p>
            <a:pPr marL="0" indent="0">
              <a:buFont typeface="Arial" panose="020B0604020202020204" pitchFamily="34" charset="0"/>
              <a:buNone/>
            </a:pPr>
            <a:r>
              <a:rPr lang="de-CH" b="0" dirty="0"/>
              <a:t>Zu dieser Folie ist ein Zusatzinhalt verfügbar unter </a:t>
            </a:r>
            <a:r>
              <a:rPr lang="de-CH" b="0" u="sng" dirty="0"/>
              <a:t>https://www.schularena.com/geschichte/moderne/zweiter_weltkrieg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CH" sz="1200" b="0" u="none" kern="1200" dirty="0">
                <a:solidFill>
                  <a:schemeClr val="tx1"/>
                </a:solidFill>
                <a:effectLst/>
                <a:latin typeface="+mn-lt"/>
                <a:ea typeface="+mn-ea"/>
                <a:cs typeface="+mn-cs"/>
                <a:sym typeface="Wingdings" panose="05000000000000000000" pitchFamily="2" charset="2"/>
              </a:rPr>
              <a:t> Video zu «</a:t>
            </a:r>
            <a:r>
              <a:rPr lang="de-CH" sz="1200" b="0" i="0" kern="1200" dirty="0">
                <a:solidFill>
                  <a:schemeClr val="tx1"/>
                </a:solidFill>
                <a:effectLst/>
                <a:latin typeface="+mn-lt"/>
                <a:ea typeface="+mn-ea"/>
                <a:cs typeface="+mn-cs"/>
              </a:rPr>
              <a:t>Der Soldat James Ryan - Trailer Deutsch</a:t>
            </a:r>
            <a:r>
              <a:rPr lang="de-CH" sz="1200" b="0" u="none" kern="1200" dirty="0">
                <a:solidFill>
                  <a:schemeClr val="tx1"/>
                </a:solidFill>
                <a:effectLst/>
                <a:latin typeface="+mn-lt"/>
                <a:ea typeface="+mn-ea"/>
                <a:cs typeface="+mn-cs"/>
                <a:sym typeface="Wingdings" panose="05000000000000000000" pitchFamily="2" charset="2"/>
              </a:rPr>
              <a:t>»</a:t>
            </a:r>
          </a:p>
          <a:p>
            <a:pPr marL="0" indent="0">
              <a:buFont typeface="Arial" panose="020B0604020202020204" pitchFamily="34" charset="0"/>
              <a:buNone/>
            </a:pPr>
            <a:endParaRPr lang="de-CH" b="0" dirty="0"/>
          </a:p>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https://upload.wikimedia.org/wikipedia/commons/6/66/NormandySupply_edit.jpg</a:t>
            </a:r>
          </a:p>
          <a:p>
            <a:pPr marL="171450" indent="-171450">
              <a:buFontTx/>
              <a:buChar char="-"/>
            </a:pPr>
            <a:endParaRPr lang="de-CH" sz="1200" b="0" i="0" kern="1200" dirty="0">
              <a:solidFill>
                <a:schemeClr val="tx1"/>
              </a:solidFill>
              <a:effectLst/>
              <a:latin typeface="+mn-lt"/>
              <a:ea typeface="+mn-ea"/>
              <a:cs typeface="+mn-cs"/>
            </a:endParaRPr>
          </a:p>
          <a:p>
            <a:pPr marL="0" indent="0">
              <a:buFontTx/>
              <a:buNone/>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4</a:t>
            </a:r>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21</a:t>
            </a:fld>
            <a:endParaRPr lang="de-CH"/>
          </a:p>
        </p:txBody>
      </p:sp>
    </p:spTree>
    <p:extLst>
      <p:ext uri="{BB962C8B-B14F-4D97-AF65-F5344CB8AC3E}">
        <p14:creationId xmlns:p14="http://schemas.microsoft.com/office/powerpoint/2010/main" val="16693851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https://upload.wikimedia.org/wikipedia/commons/d/dc/D-day_Normandy_Nara_26-G-2343.jpg</a:t>
            </a:r>
          </a:p>
          <a:p>
            <a:pPr marL="171450" indent="-171450">
              <a:buFontTx/>
              <a:buChar char="-"/>
            </a:pPr>
            <a:endParaRPr lang="de-CH" sz="1200" b="0" i="0" kern="1200" dirty="0">
              <a:solidFill>
                <a:schemeClr val="tx1"/>
              </a:solidFill>
              <a:effectLst/>
              <a:latin typeface="+mn-lt"/>
              <a:ea typeface="+mn-ea"/>
              <a:cs typeface="+mn-cs"/>
            </a:endParaRPr>
          </a:p>
          <a:p>
            <a:pPr marL="0" indent="0">
              <a:buFontTx/>
              <a:buNone/>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4</a:t>
            </a:r>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22</a:t>
            </a:fld>
            <a:endParaRPr lang="de-CH"/>
          </a:p>
        </p:txBody>
      </p:sp>
    </p:spTree>
    <p:extLst>
      <p:ext uri="{BB962C8B-B14F-4D97-AF65-F5344CB8AC3E}">
        <p14:creationId xmlns:p14="http://schemas.microsoft.com/office/powerpoint/2010/main" val="23538716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Ideen zur Umsetzung/Diskussion:</a:t>
            </a:r>
          </a:p>
          <a:p>
            <a:pPr marL="171450" indent="-171450">
              <a:buFont typeface="Arial" panose="020B0604020202020204" pitchFamily="34" charset="0"/>
              <a:buChar char="•"/>
            </a:pPr>
            <a:r>
              <a:rPr lang="de-CH" b="0" dirty="0"/>
              <a:t>Zu welcher Truppe gehört der Verfasser dieses Berichts? Was erfährt man über die Schwierigkeiten, die die Mitglieder dieser Truppen oft bei der Landung haben? (&gt; Sie werden mit dem Wind abgetrieben…)</a:t>
            </a:r>
          </a:p>
          <a:p>
            <a:pPr marL="171450" indent="-171450">
              <a:buFont typeface="Arial" panose="020B0604020202020204" pitchFamily="34" charset="0"/>
              <a:buChar char="•"/>
            </a:pPr>
            <a:r>
              <a:rPr lang="de-CH" b="0" dirty="0"/>
              <a:t>Was sollte die Truppe tun, bevor dann einige Stunden später die Schiffe landen würden?</a:t>
            </a:r>
          </a:p>
          <a:p>
            <a:pPr marL="0" indent="0">
              <a:buFont typeface="Arial" panose="020B0604020202020204" pitchFamily="34" charset="0"/>
              <a:buNone/>
            </a:pPr>
            <a:endParaRPr lang="de-CH" b="0" dirty="0"/>
          </a:p>
        </p:txBody>
      </p:sp>
      <p:sp>
        <p:nvSpPr>
          <p:cNvPr id="4" name="Foliennummernplatzhalter 3"/>
          <p:cNvSpPr>
            <a:spLocks noGrp="1"/>
          </p:cNvSpPr>
          <p:nvPr>
            <p:ph type="sldNum" sz="quarter" idx="10"/>
          </p:nvPr>
        </p:nvSpPr>
        <p:spPr/>
        <p:txBody>
          <a:bodyPr/>
          <a:lstStyle/>
          <a:p>
            <a:fld id="{2A307D58-3D32-4171-AC10-4871358870A9}" type="slidenum">
              <a:rPr lang="de-CH" smtClean="0"/>
              <a:t>23</a:t>
            </a:fld>
            <a:endParaRPr lang="de-CH"/>
          </a:p>
        </p:txBody>
      </p:sp>
    </p:spTree>
    <p:extLst>
      <p:ext uri="{BB962C8B-B14F-4D97-AF65-F5344CB8AC3E}">
        <p14:creationId xmlns:p14="http://schemas.microsoft.com/office/powerpoint/2010/main" val="2978313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Video öffnet sich bei Klick auf Bild!</a:t>
            </a:r>
            <a:r>
              <a:rPr lang="de-CH" baseline="0" dirty="0"/>
              <a:t> (oder alternativ hier: https://youtu.be/zPkL55T0nmo)</a:t>
            </a:r>
          </a:p>
          <a:p>
            <a:endParaRPr lang="de-CH" baseline="0" dirty="0"/>
          </a:p>
          <a:p>
            <a:pPr marL="0" indent="0">
              <a:buFontTx/>
              <a:buNone/>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5-6</a:t>
            </a:r>
          </a:p>
          <a:p>
            <a:endParaRPr lang="de-CH" baseline="0" dirty="0"/>
          </a:p>
          <a:p>
            <a:endParaRPr lang="de-CH" baseline="0" dirty="0"/>
          </a:p>
          <a:p>
            <a:endParaRPr lang="de-CH" baseline="0" dirty="0"/>
          </a:p>
          <a:p>
            <a:endParaRPr lang="de-CH" baseline="0" dirty="0"/>
          </a:p>
          <a:p>
            <a:endParaRPr lang="de-CH" baseline="0" dirty="0"/>
          </a:p>
          <a:p>
            <a:endParaRPr lang="de-CH" baseline="0" dirty="0"/>
          </a:p>
        </p:txBody>
      </p:sp>
      <p:sp>
        <p:nvSpPr>
          <p:cNvPr id="4" name="Foliennummernplatzhalter 3"/>
          <p:cNvSpPr>
            <a:spLocks noGrp="1"/>
          </p:cNvSpPr>
          <p:nvPr>
            <p:ph type="sldNum" sz="quarter" idx="10"/>
          </p:nvPr>
        </p:nvSpPr>
        <p:spPr/>
        <p:txBody>
          <a:bodyPr/>
          <a:lstStyle/>
          <a:p>
            <a:fld id="{2A307D58-3D32-4171-AC10-4871358870A9}" type="slidenum">
              <a:rPr lang="de-CH" smtClean="0"/>
              <a:t>24</a:t>
            </a:fld>
            <a:endParaRPr lang="de-CH"/>
          </a:p>
        </p:txBody>
      </p:sp>
    </p:spTree>
    <p:extLst>
      <p:ext uri="{BB962C8B-B14F-4D97-AF65-F5344CB8AC3E}">
        <p14:creationId xmlns:p14="http://schemas.microsoft.com/office/powerpoint/2010/main" val="17328937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https://upload.wikimedia.org/wikipedia/commons/2/21/The_V2_Rocket_BU11149.jpg</a:t>
            </a:r>
          </a:p>
          <a:p>
            <a:pPr marL="171450" indent="-171450">
              <a:buFontTx/>
              <a:buChar char="-"/>
            </a:pPr>
            <a:endParaRPr lang="de-CH" sz="1200" b="0" i="0" kern="1200" dirty="0">
              <a:solidFill>
                <a:schemeClr val="tx1"/>
              </a:solidFill>
              <a:effectLst/>
              <a:latin typeface="+mn-lt"/>
              <a:ea typeface="+mn-ea"/>
              <a:cs typeface="+mn-cs"/>
            </a:endParaRPr>
          </a:p>
          <a:p>
            <a:pPr marL="0" indent="0">
              <a:buFontTx/>
              <a:buNone/>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7</a:t>
            </a:r>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25</a:t>
            </a:fld>
            <a:endParaRPr lang="de-CH"/>
          </a:p>
        </p:txBody>
      </p:sp>
    </p:spTree>
    <p:extLst>
      <p:ext uri="{BB962C8B-B14F-4D97-AF65-F5344CB8AC3E}">
        <p14:creationId xmlns:p14="http://schemas.microsoft.com/office/powerpoint/2010/main" val="1705052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https://media.defense.gov/2009/Sep/28/2000467855/-1/-1/0/090928-F-1234S-010.JPG</a:t>
            </a:r>
          </a:p>
          <a:p>
            <a:pPr marL="171450" indent="-171450">
              <a:buFontTx/>
              <a:buChar char="-"/>
            </a:pPr>
            <a:endParaRPr lang="de-CH" sz="1200" b="0" i="0" kern="1200" dirty="0">
              <a:solidFill>
                <a:schemeClr val="tx1"/>
              </a:solidFill>
              <a:effectLst/>
              <a:latin typeface="+mn-lt"/>
              <a:ea typeface="+mn-ea"/>
              <a:cs typeface="+mn-cs"/>
            </a:endParaRPr>
          </a:p>
          <a:p>
            <a:pPr marL="0" indent="0">
              <a:buFontTx/>
              <a:buNone/>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7</a:t>
            </a:r>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26</a:t>
            </a:fld>
            <a:endParaRPr lang="de-CH"/>
          </a:p>
        </p:txBody>
      </p:sp>
    </p:spTree>
    <p:extLst>
      <p:ext uri="{BB962C8B-B14F-4D97-AF65-F5344CB8AC3E}">
        <p14:creationId xmlns:p14="http://schemas.microsoft.com/office/powerpoint/2010/main" val="6769168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Ideen zur Umsetzung/Diskussion:</a:t>
            </a:r>
          </a:p>
          <a:p>
            <a:pPr marL="171450" indent="-171450">
              <a:buFont typeface="Arial" panose="020B0604020202020204" pitchFamily="34" charset="0"/>
              <a:buChar char="•"/>
            </a:pPr>
            <a:r>
              <a:rPr lang="de-CH" b="0" dirty="0"/>
              <a:t>Diskussion anregen: Könnt ihr euch vorstellen, was das Glück der Alliierten gewesen sein könnte, dass nicht mehr Leute durch die Raketen starben? (&gt; Sie waren erst kurz vor Kriegsende fertiggestellt…)</a:t>
            </a:r>
          </a:p>
          <a:p>
            <a:pPr marL="0" indent="0">
              <a:buFont typeface="Arial" panose="020B0604020202020204" pitchFamily="34" charset="0"/>
              <a:buNone/>
            </a:pPr>
            <a:endParaRPr lang="de-CH" b="0" dirty="0"/>
          </a:p>
          <a:p>
            <a:pPr marL="0" indent="0">
              <a:buFont typeface="Arial" panose="020B0604020202020204" pitchFamily="34" charset="0"/>
              <a:buNone/>
            </a:pPr>
            <a:r>
              <a:rPr lang="de-CH" b="1" dirty="0" err="1"/>
              <a:t>eContent</a:t>
            </a:r>
            <a:r>
              <a:rPr lang="de-CH" b="1" dirty="0"/>
              <a:t>:</a:t>
            </a:r>
          </a:p>
          <a:p>
            <a:pPr marL="0" indent="0">
              <a:buFont typeface="Arial" panose="020B0604020202020204" pitchFamily="34" charset="0"/>
              <a:buNone/>
            </a:pPr>
            <a:r>
              <a:rPr lang="de-CH" b="0" dirty="0"/>
              <a:t>Zu dieser Folie ist ein Zusatzinhalt verfügbar unter </a:t>
            </a:r>
            <a:r>
              <a:rPr lang="de-CH" b="0" u="sng" dirty="0"/>
              <a:t>https://www.schularena.com/geschichte/moderne/zweiter_weltkrieg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CH" sz="1200" b="0" u="none" kern="1200" dirty="0">
                <a:solidFill>
                  <a:schemeClr val="tx1"/>
                </a:solidFill>
                <a:effectLst/>
                <a:latin typeface="+mn-lt"/>
                <a:ea typeface="+mn-ea"/>
                <a:cs typeface="+mn-cs"/>
                <a:sym typeface="Wingdings" panose="05000000000000000000" pitchFamily="2" charset="2"/>
              </a:rPr>
              <a:t> Video zu «</a:t>
            </a:r>
            <a:r>
              <a:rPr lang="en-US" sz="1200" b="0" i="0" kern="1200" dirty="0">
                <a:solidFill>
                  <a:schemeClr val="tx1"/>
                </a:solidFill>
                <a:effectLst/>
                <a:latin typeface="+mn-lt"/>
                <a:ea typeface="+mn-ea"/>
                <a:cs typeface="+mn-cs"/>
              </a:rPr>
              <a:t>V2 rockets from </a:t>
            </a:r>
            <a:r>
              <a:rPr lang="en-US" sz="1200" b="0" i="0" kern="1200" dirty="0" err="1">
                <a:solidFill>
                  <a:schemeClr val="tx1"/>
                </a:solidFill>
                <a:effectLst/>
                <a:latin typeface="+mn-lt"/>
                <a:ea typeface="+mn-ea"/>
                <a:cs typeface="+mn-cs"/>
              </a:rPr>
              <a:t>Penemünde</a:t>
            </a:r>
            <a:r>
              <a:rPr lang="en-US" sz="1200" b="0" i="0" kern="1200" dirty="0">
                <a:solidFill>
                  <a:schemeClr val="tx1"/>
                </a:solidFill>
                <a:effectLst/>
                <a:latin typeface="+mn-lt"/>
                <a:ea typeface="+mn-ea"/>
                <a:cs typeface="+mn-cs"/>
              </a:rPr>
              <a:t> to London</a:t>
            </a:r>
            <a:r>
              <a:rPr lang="de-CH" sz="1200" b="0" u="none" kern="1200" dirty="0">
                <a:solidFill>
                  <a:schemeClr val="tx1"/>
                </a:solidFill>
                <a:effectLst/>
                <a:latin typeface="+mn-lt"/>
                <a:ea typeface="+mn-ea"/>
                <a:cs typeface="+mn-cs"/>
                <a:sym typeface="Wingdings" panose="05000000000000000000" pitchFamily="2" charset="2"/>
              </a:rPr>
              <a:t>»</a:t>
            </a:r>
          </a:p>
          <a:p>
            <a:pPr marL="0" indent="0">
              <a:buFont typeface="Arial" panose="020B0604020202020204" pitchFamily="34" charset="0"/>
              <a:buNone/>
            </a:pPr>
            <a:endParaRPr lang="de-CH" b="0" dirty="0"/>
          </a:p>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https://upload.wikimedia.org/wikipedia/commons/0/01/V2-spac0027.jpg</a:t>
            </a:r>
          </a:p>
          <a:p>
            <a:pPr marL="171450" indent="-171450">
              <a:buFontTx/>
              <a:buChar char="-"/>
            </a:pPr>
            <a:endParaRPr lang="de-CH" sz="1200" b="0" i="0" kern="1200" dirty="0">
              <a:solidFill>
                <a:schemeClr val="tx1"/>
              </a:solidFill>
              <a:effectLst/>
              <a:latin typeface="+mn-lt"/>
              <a:ea typeface="+mn-ea"/>
              <a:cs typeface="+mn-cs"/>
            </a:endParaRPr>
          </a:p>
          <a:p>
            <a:pPr marL="0" indent="0">
              <a:buFontTx/>
              <a:buNone/>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7</a:t>
            </a:r>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27</a:t>
            </a:fld>
            <a:endParaRPr lang="de-CH"/>
          </a:p>
        </p:txBody>
      </p:sp>
    </p:spTree>
    <p:extLst>
      <p:ext uri="{BB962C8B-B14F-4D97-AF65-F5344CB8AC3E}">
        <p14:creationId xmlns:p14="http://schemas.microsoft.com/office/powerpoint/2010/main" val="33845452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https://upload.wikimedia.org/wikipedia/commons/9/96/NordhausenApril1945.jpg</a:t>
            </a:r>
          </a:p>
          <a:p>
            <a:pPr marL="171450" indent="-171450">
              <a:buFontTx/>
              <a:buChar char="-"/>
            </a:pPr>
            <a:endParaRPr lang="de-CH" sz="1200" b="0" i="0" kern="1200" dirty="0">
              <a:solidFill>
                <a:schemeClr val="tx1"/>
              </a:solidFill>
              <a:effectLst/>
              <a:latin typeface="+mn-lt"/>
              <a:ea typeface="+mn-ea"/>
              <a:cs typeface="+mn-cs"/>
            </a:endParaRPr>
          </a:p>
          <a:p>
            <a:pPr marL="0" indent="0">
              <a:buFontTx/>
              <a:buNone/>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7</a:t>
            </a:r>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28</a:t>
            </a:fld>
            <a:endParaRPr lang="de-CH"/>
          </a:p>
        </p:txBody>
      </p:sp>
    </p:spTree>
    <p:extLst>
      <p:ext uri="{BB962C8B-B14F-4D97-AF65-F5344CB8AC3E}">
        <p14:creationId xmlns:p14="http://schemas.microsoft.com/office/powerpoint/2010/main" val="34375537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https://upload.wikimedia.org/wikipedia/commons/e/e3/Claus_von_Stauffenberg_%281907-1944%29.jpg</a:t>
            </a:r>
          </a:p>
          <a:p>
            <a:pPr marL="0" indent="0">
              <a:buFontTx/>
              <a:buNone/>
            </a:pPr>
            <a:endParaRPr lang="de-CH" sz="1200" b="0" i="0" kern="1200" dirty="0">
              <a:solidFill>
                <a:schemeClr val="tx1"/>
              </a:solidFill>
              <a:effectLst/>
              <a:latin typeface="+mn-lt"/>
              <a:ea typeface="+mn-ea"/>
              <a:cs typeface="+mn-cs"/>
            </a:endParaRPr>
          </a:p>
          <a:p>
            <a:pPr marL="0" indent="0">
              <a:buFont typeface="Arial" panose="020B0604020202020204" pitchFamily="34" charset="0"/>
              <a:buNone/>
            </a:pPr>
            <a:r>
              <a:rPr lang="de-CH" b="1" dirty="0" err="1"/>
              <a:t>eContent</a:t>
            </a:r>
            <a:r>
              <a:rPr lang="de-CH" b="1" dirty="0"/>
              <a:t>:</a:t>
            </a:r>
          </a:p>
          <a:p>
            <a:pPr marL="0" indent="0">
              <a:buFont typeface="Arial" panose="020B0604020202020204" pitchFamily="34" charset="0"/>
              <a:buNone/>
            </a:pPr>
            <a:r>
              <a:rPr lang="de-CH" b="0" dirty="0"/>
              <a:t>Zu dieser Folie ist ein Zusatzinhalt verfügbar unter </a:t>
            </a:r>
            <a:r>
              <a:rPr lang="de-CH" b="0" u="sng" dirty="0"/>
              <a:t>https://www.schularena.com/geschichte/moderne/zweiter_weltkrieg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CH" sz="1200" b="0" u="none" kern="1200" dirty="0">
                <a:solidFill>
                  <a:schemeClr val="tx1"/>
                </a:solidFill>
                <a:effectLst/>
                <a:latin typeface="+mn-lt"/>
                <a:ea typeface="+mn-ea"/>
                <a:cs typeface="+mn-cs"/>
                <a:sym typeface="Wingdings" panose="05000000000000000000" pitchFamily="2" charset="2"/>
              </a:rPr>
              <a:t> Video zu «</a:t>
            </a:r>
            <a:r>
              <a:rPr lang="en-US" sz="1200" b="0" i="0" kern="1200" dirty="0">
                <a:solidFill>
                  <a:schemeClr val="tx1"/>
                </a:solidFill>
                <a:effectLst/>
                <a:latin typeface="+mn-lt"/>
                <a:ea typeface="+mn-ea"/>
                <a:cs typeface="+mn-cs"/>
              </a:rPr>
              <a:t>Operation </a:t>
            </a:r>
            <a:r>
              <a:rPr lang="en-US" sz="1200" b="0" i="0" kern="1200" dirty="0" err="1">
                <a:solidFill>
                  <a:schemeClr val="tx1"/>
                </a:solidFill>
                <a:effectLst/>
                <a:latin typeface="+mn-lt"/>
                <a:ea typeface="+mn-ea"/>
                <a:cs typeface="+mn-cs"/>
              </a:rPr>
              <a:t>Walküre</a:t>
            </a:r>
            <a:r>
              <a:rPr lang="en-US" sz="1200" b="0" i="0" kern="1200" dirty="0">
                <a:solidFill>
                  <a:schemeClr val="tx1"/>
                </a:solidFill>
                <a:effectLst/>
                <a:latin typeface="+mn-lt"/>
                <a:ea typeface="+mn-ea"/>
                <a:cs typeface="+mn-cs"/>
              </a:rPr>
              <a:t> – Trailer Deutsch</a:t>
            </a:r>
            <a:r>
              <a:rPr lang="de-CH" sz="1200" b="0" u="none" kern="1200" dirty="0">
                <a:solidFill>
                  <a:schemeClr val="tx1"/>
                </a:solidFill>
                <a:effectLst/>
                <a:latin typeface="+mn-lt"/>
                <a:ea typeface="+mn-ea"/>
                <a:cs typeface="+mn-cs"/>
                <a:sym typeface="Wingdings" panose="05000000000000000000" pitchFamily="2" charset="2"/>
              </a:rPr>
              <a:t>»</a:t>
            </a:r>
          </a:p>
          <a:p>
            <a:pPr marL="0" indent="0">
              <a:buFontTx/>
              <a:buNone/>
            </a:pPr>
            <a:endParaRPr lang="de-CH" sz="1200" b="0" i="0" kern="1200" dirty="0">
              <a:solidFill>
                <a:schemeClr val="tx1"/>
              </a:solidFill>
              <a:effectLst/>
              <a:latin typeface="+mn-lt"/>
              <a:ea typeface="+mn-ea"/>
              <a:cs typeface="+mn-cs"/>
            </a:endParaRPr>
          </a:p>
          <a:p>
            <a:pPr marL="0" indent="0">
              <a:buFontTx/>
              <a:buNone/>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7</a:t>
            </a:r>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29</a:t>
            </a:fld>
            <a:endParaRPr lang="de-CH"/>
          </a:p>
        </p:txBody>
      </p:sp>
    </p:spTree>
    <p:extLst>
      <p:ext uri="{BB962C8B-B14F-4D97-AF65-F5344CB8AC3E}">
        <p14:creationId xmlns:p14="http://schemas.microsoft.com/office/powerpoint/2010/main" val="1963732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Bildquellen</a:t>
            </a:r>
            <a:r>
              <a:rPr lang="de-CH" dirty="0"/>
              <a:t>:</a:t>
            </a:r>
          </a:p>
          <a:p>
            <a:pPr marL="171450" indent="-171450">
              <a:buFontTx/>
              <a:buChar char="-"/>
            </a:pPr>
            <a:r>
              <a:rPr lang="de-CH" dirty="0"/>
              <a:t>https://upload.wikimedia.org/wikipedia/commons/thumb/1/17/Union_flag_1606_%28Kings_Colors%29.svg/1280px-Union_flag_1606_%28Kings_Colors%29.svg.png</a:t>
            </a:r>
          </a:p>
          <a:p>
            <a:pPr marL="171450" indent="-171450">
              <a:buFontTx/>
              <a:buChar char="-"/>
            </a:pPr>
            <a:r>
              <a:rPr lang="de-CH" dirty="0"/>
              <a:t>https://upload.wikimedia.org/wikipedia/commons/c/c2/Blank_Map_Pacific_World.svg</a:t>
            </a:r>
          </a:p>
          <a:p>
            <a:pPr marL="171450" indent="-171450">
              <a:buFontTx/>
              <a:buChar char="-"/>
            </a:pPr>
            <a:r>
              <a:rPr lang="de-CH" dirty="0"/>
              <a:t>https://upload.wikimedia.org/wikipedia/commons/thumb/7/7c/Flag_of_the_German_Reich_%281935%E2%80%931945%29.svg/2000px-Flag_of_the_German_Reich_%281935%E2%80%931945%29.svg.png</a:t>
            </a:r>
          </a:p>
          <a:p>
            <a:pPr marL="171450" indent="-171450">
              <a:buFontTx/>
              <a:buChar char="-"/>
            </a:pPr>
            <a:endParaRPr lang="de-CH" sz="1200" b="0" i="0" kern="1200" dirty="0">
              <a:solidFill>
                <a:schemeClr val="tx1"/>
              </a:solidFill>
              <a:effectLst/>
              <a:latin typeface="+mn-lt"/>
              <a:ea typeface="+mn-ea"/>
              <a:cs typeface="+mn-cs"/>
            </a:endParaRPr>
          </a:p>
          <a:p>
            <a:pPr marL="0" indent="0">
              <a:buFontTx/>
              <a:buNone/>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2</a:t>
            </a:r>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3</a:t>
            </a:fld>
            <a:endParaRPr lang="de-CH"/>
          </a:p>
        </p:txBody>
      </p:sp>
    </p:spTree>
    <p:extLst>
      <p:ext uri="{BB962C8B-B14F-4D97-AF65-F5344CB8AC3E}">
        <p14:creationId xmlns:p14="http://schemas.microsoft.com/office/powerpoint/2010/main" val="31254568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 Ideen zur Umsetzung/Diskussion:</a:t>
            </a:r>
          </a:p>
          <a:p>
            <a:pPr marL="171450" indent="-171450">
              <a:buFont typeface="Arial" panose="020B0604020202020204" pitchFamily="34" charset="0"/>
              <a:buChar char="•"/>
            </a:pPr>
            <a:r>
              <a:rPr lang="de-CH" b="0" dirty="0"/>
              <a:t>Was sagt Stauffenberg, weshalb er das Attentat verrichten will?</a:t>
            </a:r>
          </a:p>
          <a:p>
            <a:pPr marL="171450" indent="-171450">
              <a:buFont typeface="Arial" panose="020B0604020202020204" pitchFamily="34" charset="0"/>
              <a:buChar char="•"/>
            </a:pPr>
            <a:r>
              <a:rPr lang="de-CH" b="0" dirty="0"/>
              <a:t>Was sagt er darüber, was mit Leuten passiert, die etwas gegen das Regime tun wollen? Hat sich das bewahrheitet?</a:t>
            </a:r>
          </a:p>
          <a:p>
            <a:pPr marL="0" indent="0">
              <a:buFont typeface="Arial" panose="020B0604020202020204" pitchFamily="34" charset="0"/>
              <a:buNone/>
            </a:pPr>
            <a:endParaRPr lang="de-CH" b="0" dirty="0"/>
          </a:p>
        </p:txBody>
      </p:sp>
      <p:sp>
        <p:nvSpPr>
          <p:cNvPr id="4" name="Foliennummernplatzhalter 3"/>
          <p:cNvSpPr>
            <a:spLocks noGrp="1"/>
          </p:cNvSpPr>
          <p:nvPr>
            <p:ph type="sldNum" sz="quarter" idx="10"/>
          </p:nvPr>
        </p:nvSpPr>
        <p:spPr/>
        <p:txBody>
          <a:bodyPr/>
          <a:lstStyle/>
          <a:p>
            <a:fld id="{2A307D58-3D32-4171-AC10-4871358870A9}" type="slidenum">
              <a:rPr lang="de-CH" smtClean="0"/>
              <a:t>30</a:t>
            </a:fld>
            <a:endParaRPr lang="de-CH"/>
          </a:p>
        </p:txBody>
      </p:sp>
    </p:spTree>
    <p:extLst>
      <p:ext uri="{BB962C8B-B14F-4D97-AF65-F5344CB8AC3E}">
        <p14:creationId xmlns:p14="http://schemas.microsoft.com/office/powerpoint/2010/main" val="21943047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https://upload.wikimedia.org/wikipedia/commons/3/3f/Destroyed_Warsaw%2C_capital_of_Poland%2C_January_1945.jpg</a:t>
            </a:r>
          </a:p>
        </p:txBody>
      </p:sp>
      <p:sp>
        <p:nvSpPr>
          <p:cNvPr id="4" name="Foliennummernplatzhalter 3"/>
          <p:cNvSpPr>
            <a:spLocks noGrp="1"/>
          </p:cNvSpPr>
          <p:nvPr>
            <p:ph type="sldNum" sz="quarter" idx="10"/>
          </p:nvPr>
        </p:nvSpPr>
        <p:spPr/>
        <p:txBody>
          <a:bodyPr/>
          <a:lstStyle/>
          <a:p>
            <a:fld id="{2A307D58-3D32-4171-AC10-4871358870A9}" type="slidenum">
              <a:rPr lang="de-CH" smtClean="0"/>
              <a:t>31</a:t>
            </a:fld>
            <a:endParaRPr lang="de-CH"/>
          </a:p>
        </p:txBody>
      </p:sp>
    </p:spTree>
    <p:extLst>
      <p:ext uri="{BB962C8B-B14F-4D97-AF65-F5344CB8AC3E}">
        <p14:creationId xmlns:p14="http://schemas.microsoft.com/office/powerpoint/2010/main" val="1311162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https://upload.wikimedia.org/wikipedia/commons/5/51/Child_survivors_of_Auschwitz.jpeg</a:t>
            </a:r>
          </a:p>
          <a:p>
            <a:pPr marL="171450" indent="-171450">
              <a:buFontTx/>
              <a:buChar char="-"/>
            </a:pPr>
            <a:endParaRPr lang="de-CH"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8</a:t>
            </a:r>
            <a:br>
              <a:rPr lang="de-CH" sz="1200" b="0" i="0" kern="1200" dirty="0">
                <a:solidFill>
                  <a:schemeClr val="tx1"/>
                </a:solidFill>
                <a:effectLst/>
                <a:latin typeface="+mn-lt"/>
                <a:ea typeface="+mn-ea"/>
                <a:cs typeface="+mn-cs"/>
              </a:rPr>
            </a:br>
            <a:br>
              <a:rPr lang="de-CH" sz="1200" b="0" i="0" kern="1200" dirty="0">
                <a:solidFill>
                  <a:schemeClr val="tx1"/>
                </a:solidFill>
                <a:effectLst/>
                <a:latin typeface="+mn-lt"/>
                <a:ea typeface="+mn-ea"/>
                <a:cs typeface="+mn-cs"/>
              </a:rPr>
            </a:br>
            <a:r>
              <a:rPr lang="de-CH" sz="1200" b="1" i="0" kern="1200" dirty="0">
                <a:solidFill>
                  <a:schemeClr val="tx1"/>
                </a:solidFill>
                <a:effectLst/>
                <a:latin typeface="+mn-lt"/>
                <a:ea typeface="+mn-ea"/>
                <a:cs typeface="+mn-cs"/>
              </a:rPr>
              <a:t>Verweis</a:t>
            </a:r>
            <a:r>
              <a:rPr lang="de-CH" sz="1200" b="0" i="0" kern="1200" dirty="0">
                <a:solidFill>
                  <a:schemeClr val="tx1"/>
                </a:solidFill>
                <a:effectLst/>
                <a:latin typeface="+mn-lt"/>
                <a:ea typeface="+mn-ea"/>
                <a:cs typeface="+mn-cs"/>
              </a:rPr>
              <a:t>: Siehe auch PPT Nr.23</a:t>
            </a:r>
          </a:p>
          <a:p>
            <a:pPr marL="0" indent="0">
              <a:buFontTx/>
              <a:buNone/>
            </a:pPr>
            <a:endParaRPr lang="de-CH" sz="1200" b="0" i="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2A307D58-3D32-4171-AC10-4871358870A9}" type="slidenum">
              <a:rPr lang="de-CH" smtClean="0"/>
              <a:t>32</a:t>
            </a:fld>
            <a:endParaRPr lang="de-CH"/>
          </a:p>
        </p:txBody>
      </p:sp>
    </p:spTree>
    <p:extLst>
      <p:ext uri="{BB962C8B-B14F-4D97-AF65-F5344CB8AC3E}">
        <p14:creationId xmlns:p14="http://schemas.microsoft.com/office/powerpoint/2010/main" val="26771575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https://upload.wikimedia.org/wikipedia/commons/3/3a/Jalta_1945.jpg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8</a:t>
            </a:r>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33</a:t>
            </a:fld>
            <a:endParaRPr lang="de-CH"/>
          </a:p>
        </p:txBody>
      </p:sp>
    </p:spTree>
    <p:extLst>
      <p:ext uri="{BB962C8B-B14F-4D97-AF65-F5344CB8AC3E}">
        <p14:creationId xmlns:p14="http://schemas.microsoft.com/office/powerpoint/2010/main" val="24962935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https://upload.wikimedia.org/wikipedia/commons/thumb/0/01/Deutschland_Besatzungszonen_1945.svg/2183px-Deutschland_Besatzungszonen_1945.svg.png</a:t>
            </a:r>
          </a:p>
          <a:p>
            <a:pPr marL="171450" indent="-171450">
              <a:buFontTx/>
              <a:buChar char="-"/>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8</a:t>
            </a:r>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34</a:t>
            </a:fld>
            <a:endParaRPr lang="de-CH"/>
          </a:p>
        </p:txBody>
      </p:sp>
    </p:spTree>
    <p:extLst>
      <p:ext uri="{BB962C8B-B14F-4D97-AF65-F5344CB8AC3E}">
        <p14:creationId xmlns:p14="http://schemas.microsoft.com/office/powerpoint/2010/main" val="18496579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https://upload.wikimedia.org/wikipedia/commons/c/cd/Frauenkirche_1970.jpg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9</a:t>
            </a:r>
          </a:p>
        </p:txBody>
      </p:sp>
      <p:sp>
        <p:nvSpPr>
          <p:cNvPr id="4" name="Foliennummernplatzhalter 3"/>
          <p:cNvSpPr>
            <a:spLocks noGrp="1"/>
          </p:cNvSpPr>
          <p:nvPr>
            <p:ph type="sldNum" sz="quarter" idx="10"/>
          </p:nvPr>
        </p:nvSpPr>
        <p:spPr/>
        <p:txBody>
          <a:bodyPr/>
          <a:lstStyle/>
          <a:p>
            <a:fld id="{2A307D58-3D32-4171-AC10-4871358870A9}" type="slidenum">
              <a:rPr lang="de-CH" smtClean="0"/>
              <a:t>35</a:t>
            </a:fld>
            <a:endParaRPr lang="de-CH"/>
          </a:p>
        </p:txBody>
      </p:sp>
    </p:spTree>
    <p:extLst>
      <p:ext uri="{BB962C8B-B14F-4D97-AF65-F5344CB8AC3E}">
        <p14:creationId xmlns:p14="http://schemas.microsoft.com/office/powerpoint/2010/main" val="20794779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Ideen zur Umsetzung/Diskussion:</a:t>
            </a:r>
          </a:p>
          <a:p>
            <a:pPr marL="171450" indent="-171450">
              <a:buFont typeface="Arial" panose="020B0604020202020204" pitchFamily="34" charset="0"/>
              <a:buChar char="•"/>
            </a:pPr>
            <a:r>
              <a:rPr lang="de-CH" b="0" dirty="0"/>
              <a:t>Vor dem Einblenden des Textes fragen: Weshalb der Angriff? Welche Gründe könnten die Alliierten gehabt haben?</a:t>
            </a:r>
          </a:p>
          <a:p>
            <a:pPr marL="0" indent="0">
              <a:buFont typeface="Arial" panose="020B0604020202020204" pitchFamily="34" charset="0"/>
              <a:buNone/>
            </a:pPr>
            <a:endParaRPr lang="de-CH" b="0" dirty="0"/>
          </a:p>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https://upload.wikimedia.org/wikipedia/commons/7/74/Fotothek_df_ps_0000436_002_Kriege_%5E_Kriegsfolgen_%5E_Enttr%C3%BCmmerungen.jpg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9</a:t>
            </a:r>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36</a:t>
            </a:fld>
            <a:endParaRPr lang="de-CH"/>
          </a:p>
        </p:txBody>
      </p:sp>
    </p:spTree>
    <p:extLst>
      <p:ext uri="{BB962C8B-B14F-4D97-AF65-F5344CB8AC3E}">
        <p14:creationId xmlns:p14="http://schemas.microsoft.com/office/powerpoint/2010/main" val="8531712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Ideen zur Umsetzung/Diskussion:</a:t>
            </a:r>
          </a:p>
          <a:p>
            <a:pPr marL="171450" indent="-171450">
              <a:buFont typeface="Arial" panose="020B0604020202020204" pitchFamily="34" charset="0"/>
              <a:buChar char="•"/>
            </a:pPr>
            <a:r>
              <a:rPr lang="de-CH" b="0" dirty="0" err="1"/>
              <a:t>SuS</a:t>
            </a:r>
            <a:r>
              <a:rPr lang="de-CH" b="0" dirty="0"/>
              <a:t> sollen die Quelle lesen und die Fragen beantworten:</a:t>
            </a:r>
          </a:p>
          <a:p>
            <a:pPr marL="628650" lvl="1" indent="-171450">
              <a:buFont typeface="Arial" panose="020B0604020202020204" pitchFamily="34" charset="0"/>
              <a:buChar char="•"/>
            </a:pPr>
            <a:r>
              <a:rPr lang="de-CH" b="0" dirty="0"/>
              <a:t>Was erfährt man darüber, was passieren kann, wenn die Leute wegen Bombenalarm in die Luftschutzkeller flüchten? (&gt; Sie werden verschüttet bzw. kriegen keine Luft mehr wegen dem Feuer (v.a. während dem «Feuersturm» in Hamburg)</a:t>
            </a:r>
          </a:p>
          <a:p>
            <a:pPr marL="628650" lvl="1" indent="-171450">
              <a:buFont typeface="Arial" panose="020B0604020202020204" pitchFamily="34" charset="0"/>
              <a:buChar char="•"/>
            </a:pPr>
            <a:r>
              <a:rPr lang="de-CH" b="0" dirty="0"/>
              <a:t>Was erfährt man über die Anzahl der Opfer, die diese Bombardierungen forderten?</a:t>
            </a:r>
          </a:p>
          <a:p>
            <a:pPr marL="0" indent="0">
              <a:buFont typeface="Arial" panose="020B0604020202020204" pitchFamily="34" charset="0"/>
              <a:buNone/>
            </a:pPr>
            <a:endParaRPr lang="de-CH" b="0" dirty="0"/>
          </a:p>
        </p:txBody>
      </p:sp>
      <p:sp>
        <p:nvSpPr>
          <p:cNvPr id="4" name="Foliennummernplatzhalter 3"/>
          <p:cNvSpPr>
            <a:spLocks noGrp="1"/>
          </p:cNvSpPr>
          <p:nvPr>
            <p:ph type="sldNum" sz="quarter" idx="10"/>
          </p:nvPr>
        </p:nvSpPr>
        <p:spPr/>
        <p:txBody>
          <a:bodyPr/>
          <a:lstStyle/>
          <a:p>
            <a:fld id="{2A307D58-3D32-4171-AC10-4871358870A9}" type="slidenum">
              <a:rPr lang="de-CH" smtClean="0"/>
              <a:t>37</a:t>
            </a:fld>
            <a:endParaRPr lang="de-CH"/>
          </a:p>
        </p:txBody>
      </p:sp>
    </p:spTree>
    <p:extLst>
      <p:ext uri="{BB962C8B-B14F-4D97-AF65-F5344CB8AC3E}">
        <p14:creationId xmlns:p14="http://schemas.microsoft.com/office/powerpoint/2010/main" val="39222251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Ideen zur Umsetzung/Diskussion:</a:t>
            </a:r>
          </a:p>
          <a:p>
            <a:pPr marL="171450" indent="-171450">
              <a:buFont typeface="Arial" panose="020B0604020202020204" pitchFamily="34" charset="0"/>
              <a:buChar char="•"/>
            </a:pPr>
            <a:r>
              <a:rPr lang="de-CH" b="0" dirty="0"/>
              <a:t>Frage an </a:t>
            </a:r>
            <a:r>
              <a:rPr lang="de-CH" b="0" dirty="0" err="1"/>
              <a:t>SuS</a:t>
            </a:r>
            <a:r>
              <a:rPr lang="de-CH" b="0" dirty="0"/>
              <a:t> weitergeben: Von woher sind die Alliierten überall auf dem Vormarsch?</a:t>
            </a:r>
          </a:p>
          <a:p>
            <a:pPr marL="0" indent="0">
              <a:buFont typeface="Arial" panose="020B0604020202020204" pitchFamily="34" charset="0"/>
              <a:buNone/>
            </a:pPr>
            <a:endParaRPr lang="de-CH" b="0" dirty="0"/>
          </a:p>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https://upload.wikimedia.org/wikipedia/commons/thumb/a/a7/Blank_map_of_Europe_%28with_disputed_regions%29.svg/2000px-Blank_map_of_Europe_%28with_disputed_regions%29.svg.png</a:t>
            </a:r>
          </a:p>
          <a:p>
            <a:pPr marL="171450" indent="-171450">
              <a:buFontTx/>
              <a:buChar char="-"/>
            </a:pPr>
            <a:r>
              <a:rPr lang="de-CH" dirty="0"/>
              <a:t>https://upload.wikimedia.org/wikipedia/commons/thumb/c/cc/US_51_Star_possible_Flag.svg/2000px-US_51_Star_possible_Flag.svg.png</a:t>
            </a:r>
          </a:p>
          <a:p>
            <a:pPr marL="171450" indent="-171450">
              <a:buFontTx/>
              <a:buChar char="-"/>
            </a:pPr>
            <a:r>
              <a:rPr lang="de-CH" dirty="0"/>
              <a:t>https://upload.wikimedia.org/wikipedia/commons/thumb/7/7c/Flag_of_the_German_Reich_%281935%E2%80%931945%29.svg/2000px-Flag_of_the_German_Reich_%281935%E2%80%931945%29.svg.png</a:t>
            </a:r>
          </a:p>
          <a:p>
            <a:pPr marL="171450" indent="-171450">
              <a:buFontTx/>
              <a:buChar char="-"/>
            </a:pPr>
            <a:r>
              <a:rPr lang="de-CH" dirty="0"/>
              <a:t>https://upload.wikimedia.org/wikipedia/commons/thumb/c/c3/Flag_of_France.svg/1280px-Flag_of_France.svg.png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CH" dirty="0"/>
              <a:t>https://pixabay.com/p-26867/?no_redirect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9</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a:p>
            <a:pPr marL="171450" indent="-171450">
              <a:buFontTx/>
              <a:buChar char="-"/>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38</a:t>
            </a:fld>
            <a:endParaRPr lang="de-CH"/>
          </a:p>
        </p:txBody>
      </p:sp>
    </p:spTree>
    <p:extLst>
      <p:ext uri="{BB962C8B-B14F-4D97-AF65-F5344CB8AC3E}">
        <p14:creationId xmlns:p14="http://schemas.microsoft.com/office/powerpoint/2010/main" val="42059644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https://upload.wikimedia.org/wikipedia/commons/e/e2/Harry_S_Truman%2C_bw_half-length_photo_portrait%2C_facing_front%2C_1945.jpg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10</a:t>
            </a:r>
            <a:endParaRPr lang="de-CH" dirty="0"/>
          </a:p>
          <a:p>
            <a:pPr marL="171450" indent="-171450">
              <a:buFontTx/>
              <a:buChar char="-"/>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39</a:t>
            </a:fld>
            <a:endParaRPr lang="de-CH"/>
          </a:p>
        </p:txBody>
      </p:sp>
    </p:spTree>
    <p:extLst>
      <p:ext uri="{BB962C8B-B14F-4D97-AF65-F5344CB8AC3E}">
        <p14:creationId xmlns:p14="http://schemas.microsoft.com/office/powerpoint/2010/main" val="1001531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err="1"/>
              <a:t>eContent</a:t>
            </a:r>
            <a:r>
              <a:rPr lang="de-CH" b="1" dirty="0"/>
              <a:t>:</a:t>
            </a:r>
          </a:p>
          <a:p>
            <a:pPr marL="0" indent="0">
              <a:buFont typeface="Arial" panose="020B0604020202020204" pitchFamily="34" charset="0"/>
              <a:buNone/>
            </a:pPr>
            <a:r>
              <a:rPr lang="de-CH" b="0" dirty="0"/>
              <a:t>Zu dieser Folie ist ein Zusatzinhalt verfügbar unter </a:t>
            </a:r>
            <a:r>
              <a:rPr lang="de-CH" b="0" u="sng" dirty="0"/>
              <a:t>https://www.schularena.com/geschichte/moderne/zweiter_weltkrieg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CH" sz="1200" b="0" u="none" kern="1200" dirty="0">
                <a:solidFill>
                  <a:schemeClr val="tx1"/>
                </a:solidFill>
                <a:effectLst/>
                <a:latin typeface="+mn-lt"/>
                <a:ea typeface="+mn-ea"/>
                <a:cs typeface="+mn-cs"/>
                <a:sym typeface="Wingdings" panose="05000000000000000000" pitchFamily="2" charset="2"/>
              </a:rPr>
              <a:t> Video zu «</a:t>
            </a:r>
            <a:r>
              <a:rPr lang="de-CH" sz="1200" b="0" i="0" kern="1200" dirty="0">
                <a:solidFill>
                  <a:schemeClr val="tx1"/>
                </a:solidFill>
                <a:effectLst/>
                <a:latin typeface="+mn-lt"/>
                <a:ea typeface="+mn-ea"/>
                <a:cs typeface="+mn-cs"/>
              </a:rPr>
              <a:t>100 Jahre Chronik - 1943 Entscheidung Stalingrad</a:t>
            </a:r>
            <a:r>
              <a:rPr lang="de-CH" sz="1200" b="0" u="none" kern="1200" dirty="0">
                <a:solidFill>
                  <a:schemeClr val="tx1"/>
                </a:solidFill>
                <a:effectLst/>
                <a:latin typeface="+mn-lt"/>
                <a:ea typeface="+mn-ea"/>
                <a:cs typeface="+mn-cs"/>
                <a:sym typeface="Wingdings" panose="05000000000000000000" pitchFamily="2" charset="2"/>
              </a:rPr>
              <a:t>»</a:t>
            </a:r>
          </a:p>
          <a:p>
            <a:pPr marL="0" indent="0">
              <a:buFont typeface="Arial" panose="020B0604020202020204" pitchFamily="34" charset="0"/>
              <a:buNone/>
            </a:pPr>
            <a:endParaRPr lang="de-CH" b="1" dirty="0"/>
          </a:p>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https://upload.wikimedia.org/wikipedia/commons/thumb/a/a7/Blank_map_of_Europe_%28with_disputed_regions%29.svg/2000px-Blank_map_of_Europe_%28with_disputed_regions%29.svg.png</a:t>
            </a:r>
          </a:p>
          <a:p>
            <a:pPr marL="171450" indent="-171450">
              <a:buFontTx/>
              <a:buChar char="-"/>
            </a:pPr>
            <a:endParaRPr lang="de-CH" sz="1200" b="0" i="0" kern="1200" dirty="0">
              <a:solidFill>
                <a:schemeClr val="tx1"/>
              </a:solidFill>
              <a:effectLst/>
              <a:latin typeface="+mn-lt"/>
              <a:ea typeface="+mn-ea"/>
              <a:cs typeface="+mn-cs"/>
            </a:endParaRPr>
          </a:p>
          <a:p>
            <a:pPr marL="0" indent="0">
              <a:buFontTx/>
              <a:buNone/>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2</a:t>
            </a:r>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4</a:t>
            </a:fld>
            <a:endParaRPr lang="de-CH"/>
          </a:p>
        </p:txBody>
      </p:sp>
    </p:spTree>
    <p:extLst>
      <p:ext uri="{BB962C8B-B14F-4D97-AF65-F5344CB8AC3E}">
        <p14:creationId xmlns:p14="http://schemas.microsoft.com/office/powerpoint/2010/main" val="22916169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Ideen zur Umsetzung/Diskussion:</a:t>
            </a:r>
          </a:p>
          <a:p>
            <a:pPr marL="171450" indent="-171450">
              <a:buFont typeface="Arial" panose="020B0604020202020204" pitchFamily="34" charset="0"/>
              <a:buChar char="•"/>
            </a:pPr>
            <a:r>
              <a:rPr lang="de-CH" b="0" dirty="0"/>
              <a:t>Bildinterpretation:</a:t>
            </a:r>
          </a:p>
          <a:p>
            <a:pPr marL="628650" lvl="1" indent="-171450">
              <a:buFont typeface="Arial" panose="020B0604020202020204" pitchFamily="34" charset="0"/>
              <a:buChar char="•"/>
            </a:pPr>
            <a:r>
              <a:rPr lang="de-CH" b="0" dirty="0"/>
              <a:t>Was sieht man auf dem Bild? (&gt; Ein Mann steht vor einem riesigen Denkmal von Stalin, daneben sind Flaggen und das sowjetische Zeichen, wird befinden uns auf einer Allee)</a:t>
            </a:r>
          </a:p>
          <a:p>
            <a:pPr marL="628650" lvl="1" indent="-171450">
              <a:buFont typeface="Arial" panose="020B0604020202020204" pitchFamily="34" charset="0"/>
              <a:buChar char="•"/>
            </a:pPr>
            <a:r>
              <a:rPr lang="de-CH" b="0" dirty="0"/>
              <a:t>Kann sich jemand vorstellen, wo das ist? (&gt; Berlin)</a:t>
            </a:r>
          </a:p>
          <a:p>
            <a:pPr marL="628650" lvl="1" indent="-171450">
              <a:buFont typeface="Arial" panose="020B0604020202020204" pitchFamily="34" charset="0"/>
              <a:buChar char="•"/>
            </a:pPr>
            <a:r>
              <a:rPr lang="de-CH" b="0" dirty="0"/>
              <a:t>Weshalb steht wohl ein Bild von Stalin in Berlin? Das Datum ist der 3. Juni 1945.</a:t>
            </a:r>
          </a:p>
          <a:p>
            <a:pPr marL="457200" lvl="1" indent="0">
              <a:buFont typeface="Arial" panose="020B0604020202020204" pitchFamily="34" charset="0"/>
              <a:buNone/>
            </a:pPr>
            <a:endParaRPr lang="de-CH" b="0" dirty="0"/>
          </a:p>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thumb/9/9a/A_German_civilian_looks_at_a_large_poster_portrait_of_Stalin_on_the_Unter-den-Linden_in_Berlin%2C_3_June_1945._BU8572.jpg/919px-A_German_civilian_looks_at_a_large_poster_portrait_of_Stalin_on_the_Unter-den-Linden_in_Berlin%2C_3_June_1945._BU8572.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10</a:t>
            </a: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40</a:t>
            </a:fld>
            <a:endParaRPr lang="de-CH"/>
          </a:p>
        </p:txBody>
      </p:sp>
    </p:spTree>
    <p:extLst>
      <p:ext uri="{BB962C8B-B14F-4D97-AF65-F5344CB8AC3E}">
        <p14:creationId xmlns:p14="http://schemas.microsoft.com/office/powerpoint/2010/main" val="6865682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https://c1.staticflickr.com/3/2417/2303351337_680c1e7414_b.jpg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10</a:t>
            </a: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41</a:t>
            </a:fld>
            <a:endParaRPr lang="de-CH"/>
          </a:p>
        </p:txBody>
      </p:sp>
    </p:spTree>
    <p:extLst>
      <p:ext uri="{BB962C8B-B14F-4D97-AF65-F5344CB8AC3E}">
        <p14:creationId xmlns:p14="http://schemas.microsoft.com/office/powerpoint/2010/main" val="19291063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Ideen zur Umsetzung/Diskussion:</a:t>
            </a:r>
          </a:p>
          <a:p>
            <a:pPr marL="171450" indent="-171450">
              <a:buFont typeface="Arial" panose="020B0604020202020204" pitchFamily="34" charset="0"/>
              <a:buChar char="•"/>
            </a:pPr>
            <a:r>
              <a:rPr lang="de-CH" b="0" dirty="0"/>
              <a:t>Diskussion anregen: Was könnte Hitler für Gründe gehabt haben, sich umzubringen?</a:t>
            </a:r>
          </a:p>
          <a:p>
            <a:pPr marL="0" indent="0">
              <a:buFont typeface="Arial" panose="020B0604020202020204" pitchFamily="34" charset="0"/>
              <a:buNone/>
            </a:pPr>
            <a:endParaRPr lang="de-CH" b="0" dirty="0"/>
          </a:p>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https://upload.wikimedia.org/wikipedia/commons/c/ca/Bundesarchiv_B_145_Bild-F051673-0059%2C_Adolf_Hitler_und_Eva_Braun_auf_dem_Berghof.jpg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10</a:t>
            </a: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42</a:t>
            </a:fld>
            <a:endParaRPr lang="de-CH"/>
          </a:p>
        </p:txBody>
      </p:sp>
    </p:spTree>
    <p:extLst>
      <p:ext uri="{BB962C8B-B14F-4D97-AF65-F5344CB8AC3E}">
        <p14:creationId xmlns:p14="http://schemas.microsoft.com/office/powerpoint/2010/main" val="39276284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 Ideen zur Umsetzung/Diskussion:</a:t>
            </a:r>
          </a:p>
          <a:p>
            <a:pPr marL="171450" indent="-171450">
              <a:buFont typeface="Arial" panose="020B0604020202020204" pitchFamily="34" charset="0"/>
              <a:buChar char="•"/>
            </a:pPr>
            <a:r>
              <a:rPr lang="de-CH" b="0" dirty="0"/>
              <a:t>Die </a:t>
            </a:r>
            <a:r>
              <a:rPr lang="de-CH" b="0" dirty="0" err="1"/>
              <a:t>SuS</a:t>
            </a:r>
            <a:r>
              <a:rPr lang="de-CH" b="0" dirty="0"/>
              <a:t> sollen den Abschnitt über Hitlers Tod aus Churchills Memoiren lesen und die Fragen diskutieren:</a:t>
            </a:r>
          </a:p>
          <a:p>
            <a:pPr marL="628650" lvl="1" indent="-171450">
              <a:buFont typeface="Arial" panose="020B0604020202020204" pitchFamily="34" charset="0"/>
              <a:buChar char="•"/>
            </a:pPr>
            <a:r>
              <a:rPr lang="de-CH" b="0" dirty="0"/>
              <a:t>Was erfährt man über die Lage in Berlin?</a:t>
            </a:r>
          </a:p>
          <a:p>
            <a:pPr marL="628650" lvl="1" indent="-171450">
              <a:buFont typeface="Arial" panose="020B0604020202020204" pitchFamily="34" charset="0"/>
              <a:buChar char="•"/>
            </a:pPr>
            <a:r>
              <a:rPr lang="de-CH" b="0" dirty="0"/>
              <a:t>Wie bringt Hitler sich um?</a:t>
            </a:r>
          </a:p>
          <a:p>
            <a:pPr marL="628650" lvl="1" indent="-171450">
              <a:buFont typeface="Arial" panose="020B0604020202020204" pitchFamily="34" charset="0"/>
              <a:buChar char="•"/>
            </a:pPr>
            <a:r>
              <a:rPr lang="de-CH" b="0" dirty="0"/>
              <a:t>Was erfährt man über sein Verhältnis zu Eva Braun?</a:t>
            </a:r>
          </a:p>
          <a:p>
            <a:pPr marL="0" indent="0">
              <a:buFont typeface="Arial" panose="020B0604020202020204" pitchFamily="34" charset="0"/>
              <a:buNone/>
            </a:pPr>
            <a:endParaRPr lang="de-CH" b="0" dirty="0"/>
          </a:p>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https://upload.wikimedia.org/wikipedia/commons/1/10/Bundesarchiv_Bild_183-S33882%2C_Adolf_Hitler_retouched.jpg</a:t>
            </a:r>
            <a:endParaRPr lang="de-CH" b="0" dirty="0"/>
          </a:p>
        </p:txBody>
      </p:sp>
      <p:sp>
        <p:nvSpPr>
          <p:cNvPr id="4" name="Foliennummernplatzhalter 3"/>
          <p:cNvSpPr>
            <a:spLocks noGrp="1"/>
          </p:cNvSpPr>
          <p:nvPr>
            <p:ph type="sldNum" sz="quarter" idx="10"/>
          </p:nvPr>
        </p:nvSpPr>
        <p:spPr/>
        <p:txBody>
          <a:bodyPr/>
          <a:lstStyle/>
          <a:p>
            <a:fld id="{2A307D58-3D32-4171-AC10-4871358870A9}" type="slidenum">
              <a:rPr lang="de-CH" smtClean="0"/>
              <a:t>43</a:t>
            </a:fld>
            <a:endParaRPr lang="de-CH"/>
          </a:p>
        </p:txBody>
      </p:sp>
    </p:spTree>
    <p:extLst>
      <p:ext uri="{BB962C8B-B14F-4D97-AF65-F5344CB8AC3E}">
        <p14:creationId xmlns:p14="http://schemas.microsoft.com/office/powerpoint/2010/main" val="27986805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https://upload.wikimedia.org/wikipedia/commons/8/89/Wilhelm_Keitel_Kapitulation.jpg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10</a:t>
            </a: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44</a:t>
            </a:fld>
            <a:endParaRPr lang="de-CH"/>
          </a:p>
        </p:txBody>
      </p:sp>
    </p:spTree>
    <p:extLst>
      <p:ext uri="{BB962C8B-B14F-4D97-AF65-F5344CB8AC3E}">
        <p14:creationId xmlns:p14="http://schemas.microsoft.com/office/powerpoint/2010/main" val="28091694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Ideen zur Umsetzung/Diskussion:</a:t>
            </a:r>
          </a:p>
          <a:p>
            <a:pPr marL="171450" indent="-171450">
              <a:buFont typeface="Arial" panose="020B0604020202020204" pitchFamily="34" charset="0"/>
              <a:buChar char="•"/>
            </a:pPr>
            <a:r>
              <a:rPr lang="de-CH" b="0" dirty="0"/>
              <a:t>Welche Fehler wurden nach dem Ersten Weltkrieg begannen?</a:t>
            </a:r>
          </a:p>
          <a:p>
            <a:pPr marL="628650" lvl="1" indent="-171450">
              <a:buFont typeface="Arial" panose="020B0604020202020204" pitchFamily="34" charset="0"/>
              <a:buChar char="•"/>
            </a:pPr>
            <a:r>
              <a:rPr lang="de-CH" b="0" dirty="0"/>
              <a:t>(&gt; Deutsche Reparationszahlungen, USA nicht Teil des Völkerbundes, es wurde zu wenig auf Einhaltung des Versailler Vertrages geachtet, etc.)</a:t>
            </a:r>
          </a:p>
          <a:p>
            <a:pPr marL="171450" lvl="0" indent="-171450">
              <a:buFont typeface="Arial" panose="020B0604020202020204" pitchFamily="34" charset="0"/>
              <a:buChar char="•"/>
            </a:pPr>
            <a:r>
              <a:rPr lang="de-CH" b="0" dirty="0"/>
              <a:t>Es wird oft gesagt, der Zweite Weltkrieg sei nur eine Fortsetzung des Ersten Weltkrieges. Finde Argumente dafür/dagegen.</a:t>
            </a:r>
          </a:p>
          <a:p>
            <a:pPr marL="0" lvl="0" indent="0">
              <a:buFont typeface="Arial" panose="020B0604020202020204" pitchFamily="34" charset="0"/>
              <a:buNone/>
            </a:pPr>
            <a:endParaRPr lang="de-CH" b="0" dirty="0"/>
          </a:p>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https://pixabay.com/p-303670/?no_redirect</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10</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Verweis</a:t>
            </a:r>
            <a:r>
              <a:rPr lang="de-CH" sz="1200" b="0" i="0" kern="1200" dirty="0">
                <a:solidFill>
                  <a:schemeClr val="tx1"/>
                </a:solidFill>
                <a:effectLst/>
                <a:latin typeface="+mn-lt"/>
                <a:ea typeface="+mn-ea"/>
                <a:cs typeface="+mn-cs"/>
              </a:rPr>
              <a:t>: Siehe auch PPT Nr.32</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45</a:t>
            </a:fld>
            <a:endParaRPr lang="de-CH"/>
          </a:p>
        </p:txBody>
      </p:sp>
    </p:spTree>
    <p:extLst>
      <p:ext uri="{BB962C8B-B14F-4D97-AF65-F5344CB8AC3E}">
        <p14:creationId xmlns:p14="http://schemas.microsoft.com/office/powerpoint/2010/main" val="10937155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Ideen zur Umsetzung/Diskussion:</a:t>
            </a:r>
          </a:p>
          <a:p>
            <a:pPr marL="171450" indent="-171450">
              <a:buFont typeface="Arial" panose="020B0604020202020204" pitchFamily="34" charset="0"/>
              <a:buChar char="•"/>
            </a:pPr>
            <a:r>
              <a:rPr lang="de-CH" b="0" dirty="0"/>
              <a:t>Vor Einblenden des Titels/Textes fragen: Was ist das auf dem Bild? Was wissen die </a:t>
            </a:r>
            <a:r>
              <a:rPr lang="de-CH" b="0" dirty="0" err="1"/>
              <a:t>SuS</a:t>
            </a:r>
            <a:r>
              <a:rPr lang="de-CH" b="0" dirty="0"/>
              <a:t> darüber bereits?</a:t>
            </a:r>
          </a:p>
          <a:p>
            <a:pPr marL="0" indent="0">
              <a:buFont typeface="Arial" panose="020B0604020202020204" pitchFamily="34" charset="0"/>
              <a:buNone/>
            </a:pPr>
            <a:endParaRPr lang="de-CH" b="0" dirty="0"/>
          </a:p>
          <a:p>
            <a:pPr marL="0" indent="0">
              <a:buFont typeface="Arial" panose="020B0604020202020204" pitchFamily="34" charset="0"/>
              <a:buNone/>
            </a:pPr>
            <a:r>
              <a:rPr lang="de-CH" b="1" dirty="0" err="1"/>
              <a:t>eContent</a:t>
            </a:r>
            <a:r>
              <a:rPr lang="de-CH" b="1" dirty="0"/>
              <a:t>:</a:t>
            </a:r>
          </a:p>
          <a:p>
            <a:pPr marL="0" indent="0">
              <a:buFont typeface="Arial" panose="020B0604020202020204" pitchFamily="34" charset="0"/>
              <a:buNone/>
            </a:pPr>
            <a:r>
              <a:rPr lang="de-CH" b="0" dirty="0"/>
              <a:t>Zu dieser Folie ist ein Zusatzinhalt verfügbar unter </a:t>
            </a:r>
            <a:r>
              <a:rPr lang="de-CH" b="0" u="sng" dirty="0"/>
              <a:t>https://www.schularena.com/geschichte/moderne/zweiter_weltkrieg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CH" sz="1200" b="0" u="none" kern="1200" dirty="0">
                <a:solidFill>
                  <a:schemeClr val="tx1"/>
                </a:solidFill>
                <a:effectLst/>
                <a:latin typeface="+mn-lt"/>
                <a:ea typeface="+mn-ea"/>
                <a:cs typeface="+mn-cs"/>
                <a:sym typeface="Wingdings" panose="05000000000000000000" pitchFamily="2" charset="2"/>
              </a:rPr>
              <a:t> Video zu «</a:t>
            </a:r>
            <a:r>
              <a:rPr lang="en-US" sz="1200" b="0" i="0" kern="1200" dirty="0">
                <a:solidFill>
                  <a:schemeClr val="tx1"/>
                </a:solidFill>
                <a:effectLst/>
                <a:latin typeface="+mn-lt"/>
                <a:ea typeface="+mn-ea"/>
                <a:cs typeface="+mn-cs"/>
              </a:rPr>
              <a:t>1945 – </a:t>
            </a:r>
            <a:r>
              <a:rPr lang="en-US" sz="1200" b="0" i="0" kern="1200" dirty="0" err="1">
                <a:solidFill>
                  <a:schemeClr val="tx1"/>
                </a:solidFill>
                <a:effectLst/>
                <a:latin typeface="+mn-lt"/>
                <a:ea typeface="+mn-ea"/>
                <a:cs typeface="+mn-cs"/>
              </a:rPr>
              <a:t>Atombomben</a:t>
            </a:r>
            <a:r>
              <a:rPr lang="en-US" sz="1200" b="0" i="0" kern="1200" dirty="0">
                <a:solidFill>
                  <a:schemeClr val="tx1"/>
                </a:solidFill>
                <a:effectLst/>
                <a:latin typeface="+mn-lt"/>
                <a:ea typeface="+mn-ea"/>
                <a:cs typeface="+mn-cs"/>
              </a:rPr>
              <a:t> auf Hiroshima und Nagasaki</a:t>
            </a:r>
            <a:r>
              <a:rPr lang="de-CH" sz="1200" b="0" u="none" kern="1200" dirty="0">
                <a:solidFill>
                  <a:schemeClr val="tx1"/>
                </a:solidFill>
                <a:effectLst/>
                <a:latin typeface="+mn-lt"/>
                <a:ea typeface="+mn-ea"/>
                <a:cs typeface="+mn-cs"/>
                <a:sym typeface="Wingdings" panose="05000000000000000000" pitchFamily="2" charset="2"/>
              </a:rPr>
              <a:t>»</a:t>
            </a:r>
          </a:p>
          <a:p>
            <a:pPr marL="0" indent="0">
              <a:buFont typeface="Arial" panose="020B0604020202020204" pitchFamily="34" charset="0"/>
              <a:buNone/>
            </a:pPr>
            <a:endParaRPr lang="de-CH" b="0" dirty="0"/>
          </a:p>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https://upload.wikimedia.org/wikipedia/commons/e/e0/Nagasakibomb.jpg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11</a:t>
            </a: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46</a:t>
            </a:fld>
            <a:endParaRPr lang="de-CH"/>
          </a:p>
        </p:txBody>
      </p:sp>
    </p:spTree>
    <p:extLst>
      <p:ext uri="{BB962C8B-B14F-4D97-AF65-F5344CB8AC3E}">
        <p14:creationId xmlns:p14="http://schemas.microsoft.com/office/powerpoint/2010/main" val="30912063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Ideen zur Umsetzung/Diskussion:</a:t>
            </a:r>
          </a:p>
          <a:p>
            <a:pPr marL="171450" indent="-171450">
              <a:buFont typeface="Arial" panose="020B0604020202020204" pitchFamily="34" charset="0"/>
              <a:buChar char="•"/>
            </a:pPr>
            <a:r>
              <a:rPr lang="de-CH" b="0" dirty="0"/>
              <a:t>Was sagt der Zeitungsartikel über die Kraft der Bombe?</a:t>
            </a:r>
          </a:p>
          <a:p>
            <a:pPr marL="171450" indent="-171450">
              <a:buFont typeface="Arial" panose="020B0604020202020204" pitchFamily="34" charset="0"/>
              <a:buChar char="•"/>
            </a:pPr>
            <a:r>
              <a:rPr lang="de-CH" b="0" dirty="0"/>
              <a:t>Wie lange war das Projekt in Planung?</a:t>
            </a:r>
            <a:endParaRPr lang="de-CH" b="1" dirty="0"/>
          </a:p>
          <a:p>
            <a:pPr marL="0" indent="0">
              <a:buFont typeface="Arial" panose="020B0604020202020204" pitchFamily="34" charset="0"/>
              <a:buNone/>
            </a:pPr>
            <a:endParaRPr lang="de-CH" b="1" dirty="0"/>
          </a:p>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https://upload.wikimedia.org/wikipedia/commons/5/58/Hiroshima_Dome_1945.gif</a:t>
            </a:r>
            <a:endParaRPr lang="de-CH" b="0" dirty="0"/>
          </a:p>
          <a:p>
            <a:pPr marL="0" indent="0">
              <a:buFont typeface="Arial" panose="020B0604020202020204" pitchFamily="34" charset="0"/>
              <a:buNone/>
            </a:pPr>
            <a:endParaRPr lang="de-CH" b="0" dirty="0"/>
          </a:p>
        </p:txBody>
      </p:sp>
      <p:sp>
        <p:nvSpPr>
          <p:cNvPr id="4" name="Foliennummernplatzhalter 3"/>
          <p:cNvSpPr>
            <a:spLocks noGrp="1"/>
          </p:cNvSpPr>
          <p:nvPr>
            <p:ph type="sldNum" sz="quarter" idx="10"/>
          </p:nvPr>
        </p:nvSpPr>
        <p:spPr/>
        <p:txBody>
          <a:bodyPr/>
          <a:lstStyle/>
          <a:p>
            <a:fld id="{2A307D58-3D32-4171-AC10-4871358870A9}" type="slidenum">
              <a:rPr lang="de-CH" smtClean="0"/>
              <a:t>47</a:t>
            </a:fld>
            <a:endParaRPr lang="de-CH"/>
          </a:p>
        </p:txBody>
      </p:sp>
    </p:spTree>
    <p:extLst>
      <p:ext uri="{BB962C8B-B14F-4D97-AF65-F5344CB8AC3E}">
        <p14:creationId xmlns:p14="http://schemas.microsoft.com/office/powerpoint/2010/main" val="25925839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https://upload.wikimedia.org/wikipedia/commons/8/89/Wilhelm_Keitel_Kapitulation.jpg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11</a:t>
            </a: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48</a:t>
            </a:fld>
            <a:endParaRPr lang="de-CH"/>
          </a:p>
        </p:txBody>
      </p:sp>
    </p:spTree>
    <p:extLst>
      <p:ext uri="{BB962C8B-B14F-4D97-AF65-F5344CB8AC3E}">
        <p14:creationId xmlns:p14="http://schemas.microsoft.com/office/powerpoint/2010/main" val="20894005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https://upload.wikimedia.org/wikipedia/commons/6/67/Nuremberg_Trials_defendants_in_the_dock_1945.jpeg</a:t>
            </a:r>
          </a:p>
          <a:p>
            <a:pPr marL="0" indent="0">
              <a:buFontTx/>
              <a:buNone/>
            </a:pPr>
            <a:endParaRPr lang="de-CH" dirty="0"/>
          </a:p>
          <a:p>
            <a:pPr marL="0" indent="0">
              <a:buFont typeface="Arial" panose="020B0604020202020204" pitchFamily="34" charset="0"/>
              <a:buNone/>
            </a:pPr>
            <a:r>
              <a:rPr lang="de-CH" b="1" dirty="0" err="1"/>
              <a:t>eContent</a:t>
            </a:r>
            <a:r>
              <a:rPr lang="de-CH" b="1" dirty="0"/>
              <a:t>:</a:t>
            </a:r>
          </a:p>
          <a:p>
            <a:pPr marL="0" indent="0">
              <a:buFont typeface="Arial" panose="020B0604020202020204" pitchFamily="34" charset="0"/>
              <a:buNone/>
            </a:pPr>
            <a:r>
              <a:rPr lang="de-CH" b="0" dirty="0"/>
              <a:t>Zu dieser Folie ist ein Zusatzinhalt verfügbar unter </a:t>
            </a:r>
            <a:r>
              <a:rPr lang="de-CH" b="0" u="sng" dirty="0"/>
              <a:t>https://www.schularena.com/geschichte/moderne/zweiter_weltkrieg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CH" sz="1200" b="0" u="none" kern="1200" dirty="0">
                <a:solidFill>
                  <a:schemeClr val="tx1"/>
                </a:solidFill>
                <a:effectLst/>
                <a:latin typeface="+mn-lt"/>
                <a:ea typeface="+mn-ea"/>
                <a:cs typeface="+mn-cs"/>
                <a:sym typeface="Wingdings" panose="05000000000000000000" pitchFamily="2" charset="2"/>
              </a:rPr>
              <a:t> Video zu «</a:t>
            </a:r>
            <a:r>
              <a:rPr lang="en-US" sz="1200" b="0" i="0" kern="1200" dirty="0">
                <a:solidFill>
                  <a:schemeClr val="tx1"/>
                </a:solidFill>
                <a:effectLst/>
                <a:latin typeface="+mn-lt"/>
                <a:ea typeface="+mn-ea"/>
                <a:cs typeface="+mn-cs"/>
              </a:rPr>
              <a:t>10 </a:t>
            </a:r>
            <a:r>
              <a:rPr lang="en-US" sz="1200" b="0" i="0" kern="1200" dirty="0" err="1">
                <a:solidFill>
                  <a:schemeClr val="tx1"/>
                </a:solidFill>
                <a:effectLst/>
                <a:latin typeface="+mn-lt"/>
                <a:ea typeface="+mn-ea"/>
                <a:cs typeface="+mn-cs"/>
              </a:rPr>
              <a:t>entkommene</a:t>
            </a:r>
            <a:r>
              <a:rPr lang="en-US" sz="1200" b="0" i="0" kern="1200" dirty="0">
                <a:solidFill>
                  <a:schemeClr val="tx1"/>
                </a:solidFill>
                <a:effectLst/>
                <a:latin typeface="+mn-lt"/>
                <a:ea typeface="+mn-ea"/>
                <a:cs typeface="+mn-cs"/>
              </a:rPr>
              <a:t> Nazi-</a:t>
            </a:r>
            <a:r>
              <a:rPr lang="en-US" sz="1200" b="0" i="0" kern="1200" dirty="0" err="1">
                <a:solidFill>
                  <a:schemeClr val="tx1"/>
                </a:solidFill>
                <a:effectLst/>
                <a:latin typeface="+mn-lt"/>
                <a:ea typeface="+mn-ea"/>
                <a:cs typeface="+mn-cs"/>
              </a:rPr>
              <a:t>Kriegsverbrecher</a:t>
            </a:r>
            <a:r>
              <a:rPr lang="de-CH" sz="1200" b="0" u="none" kern="1200" dirty="0">
                <a:solidFill>
                  <a:schemeClr val="tx1"/>
                </a:solidFill>
                <a:effectLst/>
                <a:latin typeface="+mn-lt"/>
                <a:ea typeface="+mn-ea"/>
                <a:cs typeface="+mn-cs"/>
                <a:sym typeface="Wingdings" panose="05000000000000000000" pitchFamily="2" charset="2"/>
              </a:rPr>
              <a:t>»</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11</a:t>
            </a: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49</a:t>
            </a:fld>
            <a:endParaRPr lang="de-CH"/>
          </a:p>
        </p:txBody>
      </p:sp>
    </p:spTree>
    <p:extLst>
      <p:ext uri="{BB962C8B-B14F-4D97-AF65-F5344CB8AC3E}">
        <p14:creationId xmlns:p14="http://schemas.microsoft.com/office/powerpoint/2010/main" val="2929352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Ideen zur Umsetzung/Diskussion:</a:t>
            </a:r>
          </a:p>
          <a:p>
            <a:pPr marL="171450" indent="-171450">
              <a:buFont typeface="Arial" panose="020B0604020202020204" pitchFamily="34" charset="0"/>
              <a:buChar char="•"/>
            </a:pPr>
            <a:r>
              <a:rPr lang="de-CH" b="0" i="0" dirty="0"/>
              <a:t>Diskussion anregen: Was hättet ihr getan, wenn ihr der General gewesen wärt? Hättet ihr Hitlers Befehl befolgt und hättet euch nicht zurückgezogen, obwohl ihr gemerkt hättet, dass es aussichtslos ist? Oder hättet ihr euch Hitler widersetzt? Gründe?</a:t>
            </a:r>
          </a:p>
          <a:p>
            <a:pPr marL="0" indent="0">
              <a:buFont typeface="Arial" panose="020B0604020202020204" pitchFamily="34" charset="0"/>
              <a:buNone/>
            </a:pPr>
            <a:endParaRPr lang="de-CH" b="0" i="0" dirty="0"/>
          </a:p>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9/9f/%D0%A1%D0%BD%D0%B0%D0%B9%D0%BF%D0%B5%D1%80_%D0%93%D0%B5%D1%80%D0%BE%D0%B9_%D0%A1%D0%BE%D0%B2%D0%B5%D1%82%D1%81%D0%BA%D0%BE%D0%B3%D0%BE_%D0%A1%D0%BE%D1%8E%D0%B7%D0%B0_%D0%92%D0%B0%D1%81%D0%B8%D0%BB%D0%B8%D0%B9_%D0%97%D0%B0%D0%B9%D1%86%D0%B5%D0%B2_%D0%BE%D0%B1%D1%8A%D1%8F%D1%81%D0%BD%D1%8F%D0%B5%D1%82_%D0%BD%D0%BE%D0%B2%D0%B8%D1%87%D0%BA%D0%B0%D0%BC_%D0%BF%D1%80%D0%B5%D0%B4%D1%81%D1%82%D0%BE%D1%8F%D1%89%D1%83%D1%8E_%D0%B7%D0%B0%D0%B4%D0%B0%D1%87%D1%83._%D0%A1%D1%82%D0%B0%D0%BB%D0%B8%D0%BD%D0%B3%D1%80%D0%B0%D0%B4._%D0%94%D0%B5%D0%BA%D0%B0%D0%B1%D1%80%D1%8C_1942_%D0%B3.jpg</a:t>
            </a:r>
          </a:p>
          <a:p>
            <a:pPr marL="171450" indent="-171450">
              <a:buFontTx/>
              <a:buChar char="-"/>
            </a:pPr>
            <a:endParaRPr lang="de-CH" sz="1200" b="0" i="0" kern="1200" dirty="0">
              <a:solidFill>
                <a:schemeClr val="tx1"/>
              </a:solidFill>
              <a:effectLst/>
              <a:latin typeface="+mn-lt"/>
              <a:ea typeface="+mn-ea"/>
              <a:cs typeface="+mn-cs"/>
            </a:endParaRPr>
          </a:p>
          <a:p>
            <a:pPr marL="0" indent="0">
              <a:buFontTx/>
              <a:buNone/>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2</a:t>
            </a:r>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5</a:t>
            </a:fld>
            <a:endParaRPr lang="de-CH"/>
          </a:p>
        </p:txBody>
      </p:sp>
    </p:spTree>
    <p:extLst>
      <p:ext uri="{BB962C8B-B14F-4D97-AF65-F5344CB8AC3E}">
        <p14:creationId xmlns:p14="http://schemas.microsoft.com/office/powerpoint/2010/main" val="25634297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https://upload.wikimedia.org/wikipedia/commons/4/47/Wikiportal-Logo-Schweiz.svg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11</a:t>
            </a: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50</a:t>
            </a:fld>
            <a:endParaRPr lang="de-CH"/>
          </a:p>
        </p:txBody>
      </p:sp>
    </p:spTree>
    <p:extLst>
      <p:ext uri="{BB962C8B-B14F-4D97-AF65-F5344CB8AC3E}">
        <p14:creationId xmlns:p14="http://schemas.microsoft.com/office/powerpoint/2010/main" val="24944120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https://upload.wikimedia.org/wikipedia/commons/1/1a/Guisan_auf_Pferd_ETH-Bibliothek-Fel_017298-RE.jpg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11</a:t>
            </a: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51</a:t>
            </a:fld>
            <a:endParaRPr lang="de-CH"/>
          </a:p>
        </p:txBody>
      </p:sp>
    </p:spTree>
    <p:extLst>
      <p:ext uri="{BB962C8B-B14F-4D97-AF65-F5344CB8AC3E}">
        <p14:creationId xmlns:p14="http://schemas.microsoft.com/office/powerpoint/2010/main" val="39407155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Ideen zur Umsetzung/Diskussion:</a:t>
            </a:r>
          </a:p>
          <a:p>
            <a:pPr marL="171450" indent="-171450">
              <a:buFont typeface="Arial" panose="020B0604020202020204" pitchFamily="34" charset="0"/>
              <a:buChar char="•"/>
            </a:pPr>
            <a:r>
              <a:rPr lang="de-CH" b="0" dirty="0"/>
              <a:t>Welche Probleme könnte die Schweiz durch die Einschliessung haben?</a:t>
            </a:r>
          </a:p>
          <a:p>
            <a:pPr marL="0" indent="0">
              <a:buFont typeface="Arial" panose="020B0604020202020204" pitchFamily="34" charset="0"/>
              <a:buNone/>
            </a:pPr>
            <a:endParaRPr lang="de-CH" b="0" dirty="0"/>
          </a:p>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https://upload.wikimedia.org/wikipedia/commons/7/79/Second_world_war_europe_1941-1942_map_de.png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11</a:t>
            </a: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52</a:t>
            </a:fld>
            <a:endParaRPr lang="de-CH"/>
          </a:p>
        </p:txBody>
      </p:sp>
    </p:spTree>
    <p:extLst>
      <p:ext uri="{BB962C8B-B14F-4D97-AF65-F5344CB8AC3E}">
        <p14:creationId xmlns:p14="http://schemas.microsoft.com/office/powerpoint/2010/main" val="25373915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https://pixabay.com/p-305505/?no_redirect</a:t>
            </a:r>
          </a:p>
          <a:p>
            <a:pPr marL="171450" indent="-171450">
              <a:buFontTx/>
              <a:buChar char="-"/>
            </a:pPr>
            <a:r>
              <a:rPr lang="de-CH" dirty="0"/>
              <a:t>https://upload.wikimedia.org/wikipedia/commons/4/40/Karte_Kantone_der_Schweiz_1996_ohne_Seen.png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12</a:t>
            </a: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53</a:t>
            </a:fld>
            <a:endParaRPr lang="de-CH"/>
          </a:p>
        </p:txBody>
      </p:sp>
    </p:spTree>
    <p:extLst>
      <p:ext uri="{BB962C8B-B14F-4D97-AF65-F5344CB8AC3E}">
        <p14:creationId xmlns:p14="http://schemas.microsoft.com/office/powerpoint/2010/main" val="8346448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https://pixabay.com/p-307109/?no_redirect</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12</a:t>
            </a: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54</a:t>
            </a:fld>
            <a:endParaRPr lang="de-CH"/>
          </a:p>
        </p:txBody>
      </p:sp>
    </p:spTree>
    <p:extLst>
      <p:ext uri="{BB962C8B-B14F-4D97-AF65-F5344CB8AC3E}">
        <p14:creationId xmlns:p14="http://schemas.microsoft.com/office/powerpoint/2010/main" val="19608634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https://upload.wikimedia.org/wikipedia/commons/thumb/0/07/Swiss_watch.svg/1000px-Swiss_watch.svg.png</a:t>
            </a:r>
          </a:p>
          <a:p>
            <a:pPr marL="171450" indent="-171450">
              <a:buFontTx/>
              <a:buChar char="-"/>
            </a:pPr>
            <a:r>
              <a:rPr lang="de-CH" dirty="0"/>
              <a:t>https://pixabay.com/p-147285/?no_redirect</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12</a:t>
            </a: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55</a:t>
            </a:fld>
            <a:endParaRPr lang="de-CH"/>
          </a:p>
        </p:txBody>
      </p:sp>
    </p:spTree>
    <p:extLst>
      <p:ext uri="{BB962C8B-B14F-4D97-AF65-F5344CB8AC3E}">
        <p14:creationId xmlns:p14="http://schemas.microsoft.com/office/powerpoint/2010/main" val="41259662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Ideen zur Umsetzung/Diskussion:</a:t>
            </a:r>
          </a:p>
          <a:p>
            <a:pPr marL="171450" indent="-171450">
              <a:buFont typeface="Arial" panose="020B0604020202020204" pitchFamily="34" charset="0"/>
              <a:buChar char="•"/>
            </a:pPr>
            <a:r>
              <a:rPr lang="de-CH" b="0" dirty="0"/>
              <a:t>Diskussion anregen: Ist es in Ordnung, kriegswichtige Produkte an ein Land zu liefern, und gleichzeitig zu sagen, man sei neutral?</a:t>
            </a:r>
          </a:p>
          <a:p>
            <a:pPr marL="171450" indent="-171450">
              <a:buFont typeface="Arial" panose="020B0604020202020204" pitchFamily="34" charset="0"/>
              <a:buChar char="•"/>
            </a:pPr>
            <a:r>
              <a:rPr lang="de-CH" b="0" dirty="0"/>
              <a:t>Während dem Krieg wurde oft gesagt, dass die Schweizer unter der Woche für Deutschland arbeiteten, am Sonntag aber für einen Sieg der Alliierten beteten. Was sagt das über die Sympathien der Schweiz während dem Krieg aus? Wo lagen diese?</a:t>
            </a:r>
          </a:p>
          <a:p>
            <a:pPr marL="0" indent="0">
              <a:buFont typeface="Arial" panose="020B0604020202020204" pitchFamily="34" charset="0"/>
              <a:buNone/>
            </a:pPr>
            <a:endParaRPr lang="de-CH" b="0" dirty="0"/>
          </a:p>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https://upload.wikimedia.org/wikipedia/commons/thumb/7/7c/Flag_of_the_German_Reich_%281935%E2%80%931945%29.svg/2000px-Flag_of_the_German_Reich_%281935%E2%80%931945%29.svg.png</a:t>
            </a:r>
          </a:p>
          <a:p>
            <a:pPr marL="171450" indent="-171450">
              <a:buFontTx/>
              <a:buChar char="-"/>
            </a:pPr>
            <a:r>
              <a:rPr lang="de-CH" dirty="0"/>
              <a:t>https://pixabay.com/p-305428/?no_redirect</a:t>
            </a:r>
          </a:p>
          <a:p>
            <a:pPr marL="171450" indent="-171450">
              <a:buFontTx/>
              <a:buChar char="-"/>
            </a:pPr>
            <a:r>
              <a:rPr lang="de-CH" dirty="0"/>
              <a:t>https://pixabay.com/p-310502/?no_redirect</a:t>
            </a:r>
          </a:p>
          <a:p>
            <a:pPr marL="171450" indent="-171450">
              <a:buFontTx/>
              <a:buChar char="-"/>
            </a:pPr>
            <a:r>
              <a:rPr lang="de-CH" dirty="0"/>
              <a:t>https://upload.wikimedia.org/wikipedia/commons/thumb/0/08/Flag_of_Switzerland_%28Pantone%29.svg/2000px-Flag_of_Switzerland_%28Pantone%29.svg.png</a:t>
            </a:r>
          </a:p>
          <a:p>
            <a:pPr marL="171450" indent="-171450">
              <a:buFontTx/>
              <a:buChar char="-"/>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12</a:t>
            </a:r>
            <a:endParaRPr lang="de-CH" dirty="0"/>
          </a:p>
          <a:p>
            <a:pPr marL="0" indent="0">
              <a:buFontTx/>
              <a:buNone/>
            </a:pPr>
            <a:endParaRPr lang="de-CH" dirty="0"/>
          </a:p>
          <a:p>
            <a:pPr marL="171450" indent="-171450">
              <a:buFontTx/>
              <a:buChar char="-"/>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56</a:t>
            </a:fld>
            <a:endParaRPr lang="de-CH"/>
          </a:p>
        </p:txBody>
      </p:sp>
    </p:spTree>
    <p:extLst>
      <p:ext uri="{BB962C8B-B14F-4D97-AF65-F5344CB8AC3E}">
        <p14:creationId xmlns:p14="http://schemas.microsoft.com/office/powerpoint/2010/main" val="37290581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https://pixabay.com/p-1013618/?no_redirect</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13</a:t>
            </a:r>
            <a:endParaRPr lang="de-CH" dirty="0"/>
          </a:p>
          <a:p>
            <a:pPr marL="171450" indent="-171450">
              <a:buFontTx/>
              <a:buChar char="-"/>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57</a:t>
            </a:fld>
            <a:endParaRPr lang="de-CH"/>
          </a:p>
        </p:txBody>
      </p:sp>
    </p:spTree>
    <p:extLst>
      <p:ext uri="{BB962C8B-B14F-4D97-AF65-F5344CB8AC3E}">
        <p14:creationId xmlns:p14="http://schemas.microsoft.com/office/powerpoint/2010/main" val="10630413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https://upload.wikimedia.org/wikipedia/commons/c/cf/Karte_Schweiz.png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13</a:t>
            </a: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58</a:t>
            </a:fld>
            <a:endParaRPr lang="de-CH"/>
          </a:p>
        </p:txBody>
      </p:sp>
    </p:spTree>
    <p:extLst>
      <p:ext uri="{BB962C8B-B14F-4D97-AF65-F5344CB8AC3E}">
        <p14:creationId xmlns:p14="http://schemas.microsoft.com/office/powerpoint/2010/main" val="28281730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Ideen zur Umsetzung/Diskussion:</a:t>
            </a:r>
          </a:p>
          <a:p>
            <a:pPr marL="171450" indent="-171450">
              <a:buFont typeface="Arial" panose="020B0604020202020204" pitchFamily="34" charset="0"/>
              <a:buChar char="•"/>
            </a:pPr>
            <a:r>
              <a:rPr lang="de-CH" b="0" dirty="0"/>
              <a:t>Diskussion anregen: Waren die Bombenabwürfe wirklich irrtümlich? Oder könnten die Alliierten es vielleicht doch extra gemacht haben? Gäbe es Argumente, die dafür sprechen?</a:t>
            </a:r>
          </a:p>
          <a:p>
            <a:pPr marL="0" indent="0">
              <a:buFont typeface="Arial" panose="020B0604020202020204" pitchFamily="34" charset="0"/>
              <a:buNone/>
            </a:pPr>
            <a:endParaRPr lang="de-CH" b="0" dirty="0"/>
          </a:p>
          <a:p>
            <a:pPr marL="0" indent="0">
              <a:buFont typeface="Arial" panose="020B0604020202020204" pitchFamily="34" charset="0"/>
              <a:buNone/>
            </a:pPr>
            <a:r>
              <a:rPr lang="de-CH" b="1" dirty="0" err="1"/>
              <a:t>eContent</a:t>
            </a:r>
            <a:r>
              <a:rPr lang="de-CH" b="1" dirty="0"/>
              <a:t>:</a:t>
            </a:r>
          </a:p>
          <a:p>
            <a:pPr marL="0" indent="0">
              <a:buFont typeface="Arial" panose="020B0604020202020204" pitchFamily="34" charset="0"/>
              <a:buNone/>
            </a:pPr>
            <a:r>
              <a:rPr lang="de-CH" b="0" dirty="0"/>
              <a:t>Zu dieser Folie sind Zusatzinhalte verfügbar unter </a:t>
            </a:r>
            <a:r>
              <a:rPr lang="de-CH" b="0" u="sng" dirty="0"/>
              <a:t>https://www.schularena.com/geschichte/moderne/zweiter_weltkrieg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CH" sz="1200" b="0" u="none" kern="1200" dirty="0">
                <a:solidFill>
                  <a:schemeClr val="tx1"/>
                </a:solidFill>
                <a:effectLst/>
                <a:latin typeface="+mn-lt"/>
                <a:ea typeface="+mn-ea"/>
                <a:cs typeface="+mn-cs"/>
                <a:sym typeface="Wingdings" panose="05000000000000000000" pitchFamily="2" charset="2"/>
              </a:rPr>
              <a:t> Videos zu «</a:t>
            </a:r>
            <a:r>
              <a:rPr lang="en-US" sz="1200" b="0" i="0" kern="1200" dirty="0" err="1">
                <a:solidFill>
                  <a:schemeClr val="tx1"/>
                </a:solidFill>
                <a:effectLst/>
                <a:latin typeface="+mn-lt"/>
                <a:ea typeface="+mn-ea"/>
                <a:cs typeface="+mn-cs"/>
              </a:rPr>
              <a:t>Bombardierung</a:t>
            </a:r>
            <a:r>
              <a:rPr lang="en-US" sz="1200" b="0" i="0" kern="1200" dirty="0">
                <a:solidFill>
                  <a:schemeClr val="tx1"/>
                </a:solidFill>
                <a:effectLst/>
                <a:latin typeface="+mn-lt"/>
                <a:ea typeface="+mn-ea"/>
                <a:cs typeface="+mn-cs"/>
              </a:rPr>
              <a:t> von Schaffhausen</a:t>
            </a:r>
            <a:r>
              <a:rPr lang="de-CH" sz="1200" b="0" u="none" kern="1200" dirty="0">
                <a:solidFill>
                  <a:schemeClr val="tx1"/>
                </a:solidFill>
                <a:effectLst/>
                <a:latin typeface="+mn-lt"/>
                <a:ea typeface="+mn-ea"/>
                <a:cs typeface="+mn-cs"/>
                <a:sym typeface="Wingdings" panose="05000000000000000000" pitchFamily="2" charset="2"/>
              </a:rPr>
              <a:t>»</a:t>
            </a:r>
          </a:p>
          <a:p>
            <a:pPr marL="0" indent="0">
              <a:buFont typeface="Arial" panose="020B0604020202020204" pitchFamily="34" charset="0"/>
              <a:buNone/>
            </a:pPr>
            <a:endParaRPr lang="de-CH" b="0" dirty="0"/>
          </a:p>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http://schaffhausen-nostalgie-foto.ch/266,0,schaffhausen-bombardiert-,index,0.html</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13</a:t>
            </a: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59</a:t>
            </a:fld>
            <a:endParaRPr lang="de-CH"/>
          </a:p>
        </p:txBody>
      </p:sp>
    </p:spTree>
    <p:extLst>
      <p:ext uri="{BB962C8B-B14F-4D97-AF65-F5344CB8AC3E}">
        <p14:creationId xmlns:p14="http://schemas.microsoft.com/office/powerpoint/2010/main" val="2938881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https://upload.wikimedia.org/wikipedia/commons/6/60/RIAN_archive_2251_Destroyed_Stalingrad_does_not_give_up.jpg</a:t>
            </a:r>
          </a:p>
          <a:p>
            <a:pPr marL="171450" indent="-171450">
              <a:buFontTx/>
              <a:buChar char="-"/>
            </a:pPr>
            <a:endParaRPr lang="de-CH" sz="1200" b="0" i="0" kern="1200" dirty="0">
              <a:solidFill>
                <a:schemeClr val="tx1"/>
              </a:solidFill>
              <a:effectLst/>
              <a:latin typeface="+mn-lt"/>
              <a:ea typeface="+mn-ea"/>
              <a:cs typeface="+mn-cs"/>
            </a:endParaRPr>
          </a:p>
          <a:p>
            <a:pPr marL="0" indent="0">
              <a:buFontTx/>
              <a:buNone/>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2</a:t>
            </a:r>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6</a:t>
            </a:fld>
            <a:endParaRPr lang="de-CH"/>
          </a:p>
        </p:txBody>
      </p:sp>
    </p:spTree>
    <p:extLst>
      <p:ext uri="{BB962C8B-B14F-4D97-AF65-F5344CB8AC3E}">
        <p14:creationId xmlns:p14="http://schemas.microsoft.com/office/powerpoint/2010/main" val="8395142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https://upload.wikimedia.org/wikipedia/commons/3/3b/Rationierung02.jpg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13</a:t>
            </a: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60</a:t>
            </a:fld>
            <a:endParaRPr lang="de-CH"/>
          </a:p>
        </p:txBody>
      </p:sp>
    </p:spTree>
    <p:extLst>
      <p:ext uri="{BB962C8B-B14F-4D97-AF65-F5344CB8AC3E}">
        <p14:creationId xmlns:p14="http://schemas.microsoft.com/office/powerpoint/2010/main" val="23634146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Ideen zur Umsetzung/Diskussion:</a:t>
            </a:r>
          </a:p>
          <a:p>
            <a:pPr marL="171450" indent="-171450">
              <a:buFont typeface="Arial" panose="020B0604020202020204" pitchFamily="34" charset="0"/>
              <a:buChar char="•"/>
            </a:pPr>
            <a:r>
              <a:rPr lang="de-CH" b="0" dirty="0"/>
              <a:t>Was könnten die Gründe dafür sein, dass die Bereitschaft, Flüchtlinge aufzunehmen, in der Schweiz nicht gross ist?</a:t>
            </a:r>
          </a:p>
          <a:p>
            <a:pPr marL="0" indent="0">
              <a:buFont typeface="Arial" panose="020B0604020202020204" pitchFamily="34" charset="0"/>
              <a:buNone/>
            </a:pPr>
            <a:endParaRPr lang="de-CH" b="0" dirty="0"/>
          </a:p>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https://upload.wikimedia.org/wikipedia/commons/b/b5/Bundesarchiv_Bild_183-2003-0703-500%2C_R%C3%BCckf%C3%BChrung_deutscher_Kinder_aus_Polen.jpg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13</a:t>
            </a: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61</a:t>
            </a:fld>
            <a:endParaRPr lang="de-CH"/>
          </a:p>
        </p:txBody>
      </p:sp>
    </p:spTree>
    <p:extLst>
      <p:ext uri="{BB962C8B-B14F-4D97-AF65-F5344CB8AC3E}">
        <p14:creationId xmlns:p14="http://schemas.microsoft.com/office/powerpoint/2010/main" val="33837421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Bildquellen</a:t>
            </a:r>
            <a:r>
              <a:rPr lang="de-CH" dirty="0"/>
              <a:t>: </a:t>
            </a:r>
          </a:p>
          <a:p>
            <a:pPr marL="171450" indent="-171450">
              <a:buFontTx/>
              <a:buChar char="-"/>
            </a:pPr>
            <a:r>
              <a:rPr lang="de-CH" dirty="0"/>
              <a:t>https://assets.getkahoot.com/how-it-works/graphics/play-graphic-updated-4.png?mtime=20150903143919</a:t>
            </a:r>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62</a:t>
            </a:fld>
            <a:endParaRPr lang="de-CH"/>
          </a:p>
        </p:txBody>
      </p:sp>
    </p:spTree>
    <p:extLst>
      <p:ext uri="{BB962C8B-B14F-4D97-AF65-F5344CB8AC3E}">
        <p14:creationId xmlns:p14="http://schemas.microsoft.com/office/powerpoint/2010/main" val="2826053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https://upload.wikimedia.org/wikipedia/commons/4/46/Bundesarchiv_Bild_183-E0406-0022-011%2C_Russland%2C_deutscher_Kriegsgefangener.jpg</a:t>
            </a:r>
          </a:p>
          <a:p>
            <a:pPr marL="171450" indent="-171450">
              <a:buFontTx/>
              <a:buChar char="-"/>
            </a:pPr>
            <a:endParaRPr lang="de-CH" sz="1200" b="0" i="0" kern="1200" dirty="0">
              <a:solidFill>
                <a:schemeClr val="tx1"/>
              </a:solidFill>
              <a:effectLst/>
              <a:latin typeface="+mn-lt"/>
              <a:ea typeface="+mn-ea"/>
              <a:cs typeface="+mn-cs"/>
            </a:endParaRPr>
          </a:p>
          <a:p>
            <a:pPr marL="0" indent="0">
              <a:buFontTx/>
              <a:buNone/>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2</a:t>
            </a:r>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7</a:t>
            </a:fld>
            <a:endParaRPr lang="de-CH"/>
          </a:p>
        </p:txBody>
      </p:sp>
    </p:spTree>
    <p:extLst>
      <p:ext uri="{BB962C8B-B14F-4D97-AF65-F5344CB8AC3E}">
        <p14:creationId xmlns:p14="http://schemas.microsoft.com/office/powerpoint/2010/main" val="456734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Ideen zur Umsetzung/Diskussion:</a:t>
            </a:r>
          </a:p>
          <a:p>
            <a:pPr marL="171450" indent="-171450">
              <a:buFont typeface="Arial" panose="020B0604020202020204" pitchFamily="34" charset="0"/>
              <a:buChar char="•"/>
            </a:pPr>
            <a:r>
              <a:rPr lang="de-CH" b="0" dirty="0"/>
              <a:t>Was wird als der grosse Grund angegeben, weshalb Stalingrad für die Beteiligten eine so wichtige Stellung einnahm, so vielen Soldaten das Leben kostete und schliesslich zu einem Mythos wurde?</a:t>
            </a:r>
          </a:p>
          <a:p>
            <a:pPr marL="171450" indent="-171450">
              <a:buFont typeface="Arial" panose="020B0604020202020204" pitchFamily="34" charset="0"/>
              <a:buChar char="•"/>
            </a:pPr>
            <a:r>
              <a:rPr lang="de-CH" b="0" dirty="0"/>
              <a:t>Was ist mit den «zwei Diktaturen» gemeint?</a:t>
            </a:r>
          </a:p>
          <a:p>
            <a:pPr marL="0" indent="0">
              <a:buFont typeface="Arial" panose="020B0604020202020204" pitchFamily="34" charset="0"/>
              <a:buNone/>
            </a:pPr>
            <a:endParaRPr lang="de-CH" b="0" dirty="0"/>
          </a:p>
        </p:txBody>
      </p:sp>
      <p:sp>
        <p:nvSpPr>
          <p:cNvPr id="4" name="Foliennummernplatzhalter 3"/>
          <p:cNvSpPr>
            <a:spLocks noGrp="1"/>
          </p:cNvSpPr>
          <p:nvPr>
            <p:ph type="sldNum" sz="quarter" idx="10"/>
          </p:nvPr>
        </p:nvSpPr>
        <p:spPr/>
        <p:txBody>
          <a:bodyPr/>
          <a:lstStyle/>
          <a:p>
            <a:fld id="{2A307D58-3D32-4171-AC10-4871358870A9}" type="slidenum">
              <a:rPr lang="de-CH" smtClean="0"/>
              <a:t>8</a:t>
            </a:fld>
            <a:endParaRPr lang="de-CH"/>
          </a:p>
        </p:txBody>
      </p:sp>
    </p:spTree>
    <p:extLst>
      <p:ext uri="{BB962C8B-B14F-4D97-AF65-F5344CB8AC3E}">
        <p14:creationId xmlns:p14="http://schemas.microsoft.com/office/powerpoint/2010/main" val="4041269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https://upload.wikimedia.org/wikipedia/commons/thumb/e/ea/Franklin_D._Roosevelt_and_Churchill_in_Casablanca_-_NARA_-_196991.jpg/1024px-Franklin_D._Roosevelt_and_Churchill_in_Casablanca_-_NARA_-_196991.jpg</a:t>
            </a:r>
          </a:p>
          <a:p>
            <a:pPr marL="171450" indent="-171450">
              <a:buFontTx/>
              <a:buChar char="-"/>
            </a:pPr>
            <a:endParaRPr lang="de-CH" sz="1200" b="0" i="0" kern="1200" dirty="0">
              <a:solidFill>
                <a:schemeClr val="tx1"/>
              </a:solidFill>
              <a:effectLst/>
              <a:latin typeface="+mn-lt"/>
              <a:ea typeface="+mn-ea"/>
              <a:cs typeface="+mn-cs"/>
            </a:endParaRPr>
          </a:p>
          <a:p>
            <a:pPr marL="0" indent="0">
              <a:buFontTx/>
              <a:buNone/>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3</a:t>
            </a:r>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9</a:t>
            </a:fld>
            <a:endParaRPr lang="de-CH"/>
          </a:p>
        </p:txBody>
      </p:sp>
    </p:spTree>
    <p:extLst>
      <p:ext uri="{BB962C8B-B14F-4D97-AF65-F5344CB8AC3E}">
        <p14:creationId xmlns:p14="http://schemas.microsoft.com/office/powerpoint/2010/main" val="3183408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endParaRPr lang="de-CH"/>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CH"/>
          </a:p>
        </p:txBody>
      </p:sp>
      <p:sp>
        <p:nvSpPr>
          <p:cNvPr id="4" name="Datumsplatzhalter 3"/>
          <p:cNvSpPr>
            <a:spLocks noGrp="1"/>
          </p:cNvSpPr>
          <p:nvPr>
            <p:ph type="dt" sz="half" idx="10"/>
          </p:nvPr>
        </p:nvSpPr>
        <p:spPr/>
        <p:txBody>
          <a:bodyPr/>
          <a:lstStyle/>
          <a:p>
            <a:fld id="{3657588D-F118-4A2F-8912-D6DDC07E973B}" type="datetimeFigureOut">
              <a:rPr lang="de-CH" smtClean="0"/>
              <a:t>02.02.2018</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B12525BB-BE73-42E3-BD07-663F02728113}" type="slidenum">
              <a:rPr lang="de-CH" smtClean="0"/>
              <a:t>‹Nr.›</a:t>
            </a:fld>
            <a:endParaRPr lang="de-CH"/>
          </a:p>
        </p:txBody>
      </p:sp>
    </p:spTree>
    <p:extLst>
      <p:ext uri="{BB962C8B-B14F-4D97-AF65-F5344CB8AC3E}">
        <p14:creationId xmlns:p14="http://schemas.microsoft.com/office/powerpoint/2010/main" val="2026661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p>
            <a:fld id="{3657588D-F118-4A2F-8912-D6DDC07E973B}" type="datetimeFigureOut">
              <a:rPr lang="de-CH" smtClean="0"/>
              <a:t>02.02.2018</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B12525BB-BE73-42E3-BD07-663F02728113}" type="slidenum">
              <a:rPr lang="de-CH" smtClean="0"/>
              <a:t>‹Nr.›</a:t>
            </a:fld>
            <a:endParaRPr lang="de-CH"/>
          </a:p>
        </p:txBody>
      </p:sp>
    </p:spTree>
    <p:extLst>
      <p:ext uri="{BB962C8B-B14F-4D97-AF65-F5344CB8AC3E}">
        <p14:creationId xmlns:p14="http://schemas.microsoft.com/office/powerpoint/2010/main" val="165235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p>
            <a:fld id="{3657588D-F118-4A2F-8912-D6DDC07E973B}" type="datetimeFigureOut">
              <a:rPr lang="de-CH" smtClean="0"/>
              <a:t>02.02.2018</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B12525BB-BE73-42E3-BD07-663F02728113}" type="slidenum">
              <a:rPr lang="de-CH" smtClean="0"/>
              <a:t>‹Nr.›</a:t>
            </a:fld>
            <a:endParaRPr lang="de-CH"/>
          </a:p>
        </p:txBody>
      </p:sp>
    </p:spTree>
    <p:extLst>
      <p:ext uri="{BB962C8B-B14F-4D97-AF65-F5344CB8AC3E}">
        <p14:creationId xmlns:p14="http://schemas.microsoft.com/office/powerpoint/2010/main" val="126102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p>
            <a:fld id="{3657588D-F118-4A2F-8912-D6DDC07E973B}" type="datetimeFigureOut">
              <a:rPr lang="de-CH" smtClean="0"/>
              <a:t>02.02.2018</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B12525BB-BE73-42E3-BD07-663F02728113}" type="slidenum">
              <a:rPr lang="de-CH" smtClean="0"/>
              <a:t>‹Nr.›</a:t>
            </a:fld>
            <a:endParaRPr lang="de-CH"/>
          </a:p>
        </p:txBody>
      </p:sp>
    </p:spTree>
    <p:extLst>
      <p:ext uri="{BB962C8B-B14F-4D97-AF65-F5344CB8AC3E}">
        <p14:creationId xmlns:p14="http://schemas.microsoft.com/office/powerpoint/2010/main" val="2756619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endParaRPr lang="de-CH"/>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3657588D-F118-4A2F-8912-D6DDC07E973B}" type="datetimeFigureOut">
              <a:rPr lang="de-CH" smtClean="0"/>
              <a:t>02.02.2018</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B12525BB-BE73-42E3-BD07-663F02728113}" type="slidenum">
              <a:rPr lang="de-CH" smtClean="0"/>
              <a:t>‹Nr.›</a:t>
            </a:fld>
            <a:endParaRPr lang="de-CH"/>
          </a:p>
        </p:txBody>
      </p:sp>
    </p:spTree>
    <p:extLst>
      <p:ext uri="{BB962C8B-B14F-4D97-AF65-F5344CB8AC3E}">
        <p14:creationId xmlns:p14="http://schemas.microsoft.com/office/powerpoint/2010/main" val="2690326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p:cNvSpPr>
            <a:spLocks noGrp="1"/>
          </p:cNvSpPr>
          <p:nvPr>
            <p:ph type="dt" sz="half" idx="10"/>
          </p:nvPr>
        </p:nvSpPr>
        <p:spPr/>
        <p:txBody>
          <a:bodyPr/>
          <a:lstStyle/>
          <a:p>
            <a:fld id="{3657588D-F118-4A2F-8912-D6DDC07E973B}" type="datetimeFigureOut">
              <a:rPr lang="de-CH" smtClean="0"/>
              <a:t>02.02.2018</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B12525BB-BE73-42E3-BD07-663F02728113}" type="slidenum">
              <a:rPr lang="de-CH" smtClean="0"/>
              <a:t>‹Nr.›</a:t>
            </a:fld>
            <a:endParaRPr lang="de-CH"/>
          </a:p>
        </p:txBody>
      </p:sp>
    </p:spTree>
    <p:extLst>
      <p:ext uri="{BB962C8B-B14F-4D97-AF65-F5344CB8AC3E}">
        <p14:creationId xmlns:p14="http://schemas.microsoft.com/office/powerpoint/2010/main" val="2763415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endParaRPr lang="de-CH"/>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fld id="{3657588D-F118-4A2F-8912-D6DDC07E973B}" type="datetimeFigureOut">
              <a:rPr lang="de-CH" smtClean="0"/>
              <a:t>02.02.2018</a:t>
            </a:fld>
            <a:endParaRPr lang="de-CH"/>
          </a:p>
        </p:txBody>
      </p:sp>
      <p:sp>
        <p:nvSpPr>
          <p:cNvPr id="8" name="Fußzeilenplatzhalter 7"/>
          <p:cNvSpPr>
            <a:spLocks noGrp="1"/>
          </p:cNvSpPr>
          <p:nvPr>
            <p:ph type="ftr" sz="quarter" idx="11"/>
          </p:nvPr>
        </p:nvSpPr>
        <p:spPr/>
        <p:txBody>
          <a:bodyPr/>
          <a:lstStyle/>
          <a:p>
            <a:endParaRPr lang="de-CH"/>
          </a:p>
        </p:txBody>
      </p:sp>
      <p:sp>
        <p:nvSpPr>
          <p:cNvPr id="9" name="Foliennummernplatzhalter 8"/>
          <p:cNvSpPr>
            <a:spLocks noGrp="1"/>
          </p:cNvSpPr>
          <p:nvPr>
            <p:ph type="sldNum" sz="quarter" idx="12"/>
          </p:nvPr>
        </p:nvSpPr>
        <p:spPr/>
        <p:txBody>
          <a:bodyPr/>
          <a:lstStyle/>
          <a:p>
            <a:fld id="{B12525BB-BE73-42E3-BD07-663F02728113}" type="slidenum">
              <a:rPr lang="de-CH" smtClean="0"/>
              <a:t>‹Nr.›</a:t>
            </a:fld>
            <a:endParaRPr lang="de-CH"/>
          </a:p>
        </p:txBody>
      </p:sp>
    </p:spTree>
    <p:extLst>
      <p:ext uri="{BB962C8B-B14F-4D97-AF65-F5344CB8AC3E}">
        <p14:creationId xmlns:p14="http://schemas.microsoft.com/office/powerpoint/2010/main" val="2477722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Datumsplatzhalter 2"/>
          <p:cNvSpPr>
            <a:spLocks noGrp="1"/>
          </p:cNvSpPr>
          <p:nvPr>
            <p:ph type="dt" sz="half" idx="10"/>
          </p:nvPr>
        </p:nvSpPr>
        <p:spPr/>
        <p:txBody>
          <a:bodyPr/>
          <a:lstStyle/>
          <a:p>
            <a:fld id="{3657588D-F118-4A2F-8912-D6DDC07E973B}" type="datetimeFigureOut">
              <a:rPr lang="de-CH" smtClean="0"/>
              <a:t>02.02.2018</a:t>
            </a:fld>
            <a:endParaRPr lang="de-CH"/>
          </a:p>
        </p:txBody>
      </p:sp>
      <p:sp>
        <p:nvSpPr>
          <p:cNvPr id="4" name="Fußzeilenplatzhalter 3"/>
          <p:cNvSpPr>
            <a:spLocks noGrp="1"/>
          </p:cNvSpPr>
          <p:nvPr>
            <p:ph type="ftr" sz="quarter" idx="11"/>
          </p:nvPr>
        </p:nvSpPr>
        <p:spPr/>
        <p:txBody>
          <a:bodyPr/>
          <a:lstStyle/>
          <a:p>
            <a:endParaRPr lang="de-CH"/>
          </a:p>
        </p:txBody>
      </p:sp>
      <p:sp>
        <p:nvSpPr>
          <p:cNvPr id="5" name="Foliennummernplatzhalter 4"/>
          <p:cNvSpPr>
            <a:spLocks noGrp="1"/>
          </p:cNvSpPr>
          <p:nvPr>
            <p:ph type="sldNum" sz="quarter" idx="12"/>
          </p:nvPr>
        </p:nvSpPr>
        <p:spPr/>
        <p:txBody>
          <a:bodyPr/>
          <a:lstStyle/>
          <a:p>
            <a:fld id="{B12525BB-BE73-42E3-BD07-663F02728113}" type="slidenum">
              <a:rPr lang="de-CH" smtClean="0"/>
              <a:t>‹Nr.›</a:t>
            </a:fld>
            <a:endParaRPr lang="de-CH"/>
          </a:p>
        </p:txBody>
      </p:sp>
    </p:spTree>
    <p:extLst>
      <p:ext uri="{BB962C8B-B14F-4D97-AF65-F5344CB8AC3E}">
        <p14:creationId xmlns:p14="http://schemas.microsoft.com/office/powerpoint/2010/main" val="473326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657588D-F118-4A2F-8912-D6DDC07E973B}" type="datetimeFigureOut">
              <a:rPr lang="de-CH" smtClean="0"/>
              <a:t>02.02.2018</a:t>
            </a:fld>
            <a:endParaRPr lang="de-CH"/>
          </a:p>
        </p:txBody>
      </p:sp>
      <p:sp>
        <p:nvSpPr>
          <p:cNvPr id="3" name="Fußzeilenplatzhalter 2"/>
          <p:cNvSpPr>
            <a:spLocks noGrp="1"/>
          </p:cNvSpPr>
          <p:nvPr>
            <p:ph type="ftr" sz="quarter" idx="11"/>
          </p:nvPr>
        </p:nvSpPr>
        <p:spPr/>
        <p:txBody>
          <a:bodyPr/>
          <a:lstStyle/>
          <a:p>
            <a:endParaRPr lang="de-CH"/>
          </a:p>
        </p:txBody>
      </p:sp>
      <p:sp>
        <p:nvSpPr>
          <p:cNvPr id="4" name="Foliennummernplatzhalter 3"/>
          <p:cNvSpPr>
            <a:spLocks noGrp="1"/>
          </p:cNvSpPr>
          <p:nvPr>
            <p:ph type="sldNum" sz="quarter" idx="12"/>
          </p:nvPr>
        </p:nvSpPr>
        <p:spPr/>
        <p:txBody>
          <a:bodyPr/>
          <a:lstStyle/>
          <a:p>
            <a:fld id="{B12525BB-BE73-42E3-BD07-663F02728113}" type="slidenum">
              <a:rPr lang="de-CH" smtClean="0"/>
              <a:t>‹Nr.›</a:t>
            </a:fld>
            <a:endParaRPr lang="de-CH"/>
          </a:p>
        </p:txBody>
      </p:sp>
    </p:spTree>
    <p:extLst>
      <p:ext uri="{BB962C8B-B14F-4D97-AF65-F5344CB8AC3E}">
        <p14:creationId xmlns:p14="http://schemas.microsoft.com/office/powerpoint/2010/main" val="2566388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de-CH"/>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3657588D-F118-4A2F-8912-D6DDC07E973B}" type="datetimeFigureOut">
              <a:rPr lang="de-CH" smtClean="0"/>
              <a:t>02.02.2018</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B12525BB-BE73-42E3-BD07-663F02728113}" type="slidenum">
              <a:rPr lang="de-CH" smtClean="0"/>
              <a:t>‹Nr.›</a:t>
            </a:fld>
            <a:endParaRPr lang="de-CH"/>
          </a:p>
        </p:txBody>
      </p:sp>
    </p:spTree>
    <p:extLst>
      <p:ext uri="{BB962C8B-B14F-4D97-AF65-F5344CB8AC3E}">
        <p14:creationId xmlns:p14="http://schemas.microsoft.com/office/powerpoint/2010/main" val="4152661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de-CH"/>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3657588D-F118-4A2F-8912-D6DDC07E973B}" type="datetimeFigureOut">
              <a:rPr lang="de-CH" smtClean="0"/>
              <a:t>02.02.2018</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B12525BB-BE73-42E3-BD07-663F02728113}" type="slidenum">
              <a:rPr lang="de-CH" smtClean="0"/>
              <a:t>‹Nr.›</a:t>
            </a:fld>
            <a:endParaRPr lang="de-CH"/>
          </a:p>
        </p:txBody>
      </p:sp>
    </p:spTree>
    <p:extLst>
      <p:ext uri="{BB962C8B-B14F-4D97-AF65-F5344CB8AC3E}">
        <p14:creationId xmlns:p14="http://schemas.microsoft.com/office/powerpoint/2010/main" val="458079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endParaRPr lang="de-CH"/>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57588D-F118-4A2F-8912-D6DDC07E973B}" type="datetimeFigureOut">
              <a:rPr lang="de-CH" smtClean="0"/>
              <a:t>02.02.2018</a:t>
            </a:fld>
            <a:endParaRPr lang="de-CH"/>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2525BB-BE73-42E3-BD07-663F02728113}" type="slidenum">
              <a:rPr lang="de-CH" smtClean="0"/>
              <a:t>‹Nr.›</a:t>
            </a:fld>
            <a:endParaRPr lang="de-CH"/>
          </a:p>
        </p:txBody>
      </p:sp>
    </p:spTree>
    <p:extLst>
      <p:ext uri="{BB962C8B-B14F-4D97-AF65-F5344CB8AC3E}">
        <p14:creationId xmlns:p14="http://schemas.microsoft.com/office/powerpoint/2010/main" val="23978217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oGm_z7PGRq4"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hyperlink" Target="https://youtu.be/zPkL55T0nmo" TargetMode="Externa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6.png"/><Relationship Id="rId7"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4.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microsoft.com/office/2007/relationships/hdphoto" Target="../media/hdphoto2.wdp"/></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hyperlink" Target="https://play.kahoot.it/#/k/5c16ceeb-de14-499e-99b9-9c0d36a335ad"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F2BD01B-0900-4D07-8C98-FA85E8769124}"/>
              </a:ext>
            </a:extLst>
          </p:cNvPr>
          <p:cNvPicPr>
            <a:picLocks noChangeAspect="1"/>
          </p:cNvPicPr>
          <p:nvPr/>
        </p:nvPicPr>
        <p:blipFill rotWithShape="1">
          <a:blip r:embed="rId3">
            <a:extLst>
              <a:ext uri="{28A0092B-C50C-407E-A947-70E740481C1C}">
                <a14:useLocalDpi xmlns:a14="http://schemas.microsoft.com/office/drawing/2010/main" val="0"/>
              </a:ext>
            </a:extLst>
          </a:blip>
          <a:srcRect t="10689"/>
          <a:stretch/>
        </p:blipFill>
        <p:spPr>
          <a:xfrm>
            <a:off x="0" y="0"/>
            <a:ext cx="12192002" cy="6858000"/>
          </a:xfrm>
          <a:prstGeom prst="rect">
            <a:avLst/>
          </a:prstGeom>
        </p:spPr>
      </p:pic>
      <p:sp>
        <p:nvSpPr>
          <p:cNvPr id="9" name="Textfeld 8"/>
          <p:cNvSpPr txBox="1"/>
          <p:nvPr/>
        </p:nvSpPr>
        <p:spPr>
          <a:xfrm>
            <a:off x="9942923" y="6488668"/>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1" name="Inhaltsplatzhalter 6"/>
          <p:cNvSpPr txBox="1">
            <a:spLocks/>
          </p:cNvSpPr>
          <p:nvPr/>
        </p:nvSpPr>
        <p:spPr>
          <a:xfrm>
            <a:off x="-2" y="5399139"/>
            <a:ext cx="5334002"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7200" dirty="0">
                <a:solidFill>
                  <a:schemeClr val="tx1"/>
                </a:solidFill>
                <a:latin typeface="Arial" charset="0"/>
                <a:ea typeface="Arial" charset="0"/>
                <a:cs typeface="Arial" charset="0"/>
              </a:rPr>
              <a:t> Weltkrieg II</a:t>
            </a:r>
            <a:endParaRPr lang="de-DE" sz="6000" dirty="0">
              <a:solidFill>
                <a:schemeClr val="tx1"/>
              </a:solidFill>
              <a:latin typeface="Arial" charset="0"/>
              <a:ea typeface="Arial" charset="0"/>
              <a:cs typeface="Arial" charset="0"/>
            </a:endParaRPr>
          </a:p>
        </p:txBody>
      </p:sp>
      <p:sp>
        <p:nvSpPr>
          <p:cNvPr id="5" name="Inhaltsplatzhalter 6"/>
          <p:cNvSpPr txBox="1">
            <a:spLocks/>
          </p:cNvSpPr>
          <p:nvPr/>
        </p:nvSpPr>
        <p:spPr>
          <a:xfrm>
            <a:off x="-1" y="4084926"/>
            <a:ext cx="5067302"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6000" dirty="0">
                <a:solidFill>
                  <a:schemeClr val="tx1"/>
                </a:solidFill>
                <a:latin typeface="Arial" charset="0"/>
                <a:ea typeface="Arial" charset="0"/>
                <a:cs typeface="Arial" charset="0"/>
              </a:rPr>
              <a:t> </a:t>
            </a:r>
            <a:r>
              <a:rPr lang="de-DE" sz="7200" dirty="0">
                <a:solidFill>
                  <a:schemeClr val="tx1"/>
                </a:solidFill>
                <a:latin typeface="Arial" charset="0"/>
                <a:ea typeface="Arial" charset="0"/>
                <a:cs typeface="Arial" charset="0"/>
              </a:rPr>
              <a:t>Der Zweite</a:t>
            </a:r>
          </a:p>
        </p:txBody>
      </p:sp>
    </p:spTree>
    <p:extLst>
      <p:ext uri="{BB962C8B-B14F-4D97-AF65-F5344CB8AC3E}">
        <p14:creationId xmlns:p14="http://schemas.microsoft.com/office/powerpoint/2010/main" val="1347490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12"/>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7" name="Inhaltsplatzhalter 6"/>
          <p:cNvSpPr txBox="1">
            <a:spLocks/>
          </p:cNvSpPr>
          <p:nvPr/>
        </p:nvSpPr>
        <p:spPr>
          <a:xfrm>
            <a:off x="681038" y="576424"/>
            <a:ext cx="10829925" cy="5705152"/>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de-CH" altLang="de-DE" sz="2400" dirty="0">
                <a:solidFill>
                  <a:schemeClr val="tx1"/>
                </a:solidFill>
                <a:latin typeface="Arial" charset="0"/>
                <a:cs typeface="Arial" charset="0"/>
              </a:rPr>
              <a:t>«Die  Leistungssteigerung der Rüstungsendfertigung [...] war beeindruckend: ihr Index hatte sich von Anfang 1942 bis Mitte 1944 mehr als verdreifacht. Der Höhepunkt wurde im Juli 1944 erreicht! [...] Für den Fronteinsatz griff man auf das Potential der etwa 5,2 Mill. "unabkömmlich" gestellten Männer zurück und versuchte, durch die verstärkte Beschäftigung von Frauen, durch Stilllegung von nicht kriegswichtigen Behörden und Betrieben Arbeitskräfte zu gewinnen. Durch eine Meldepflichtaktion wurden 544.000 Männer und 3 Mill. Frauen als Arbeitskräfte erfasst, von denen sich aber nur 26,4% bzw. 54,1% als einsatzfähig erwiesen. Die Stilllegungsaktion setzte zusätzlich noch einmal 161.000 Arbeitskräfte frei, die sich aber ebenfalls nicht vollständig in die Kriegswirtschaft integrieren liessen. Die Bilanz der totalen Mobilmachung im Jahre 1943 befriedigte die Verantwortlichen nicht. Vor allem die Mobilisierung der Frauenarbeit war völlig gescheitert.»</a:t>
            </a:r>
            <a:br>
              <a:rPr lang="de-CH" altLang="de-DE" sz="2400" dirty="0">
                <a:solidFill>
                  <a:schemeClr val="tx1"/>
                </a:solidFill>
                <a:latin typeface="Arial" charset="0"/>
                <a:cs typeface="Arial" charset="0"/>
              </a:rPr>
            </a:br>
            <a:endParaRPr lang="de-CH" altLang="de-DE" sz="2400" i="1" dirty="0">
              <a:solidFill>
                <a:schemeClr val="tx1"/>
              </a:solidFill>
              <a:latin typeface="Arial" charset="0"/>
              <a:cs typeface="Arial" charset="0"/>
            </a:endParaRPr>
          </a:p>
          <a:p>
            <a:pPr marL="0" indent="0" algn="ctr">
              <a:buNone/>
            </a:pPr>
            <a:r>
              <a:rPr lang="de-CH" sz="1800" dirty="0">
                <a:solidFill>
                  <a:schemeClr val="tx1"/>
                </a:solidFill>
                <a:latin typeface="Arial" charset="0"/>
                <a:ea typeface="Arial" charset="0"/>
                <a:cs typeface="Arial" charset="0"/>
              </a:rPr>
              <a:t>Ludolf Herbst, Deutschland im Krieg 1939-1945, in: Martin </a:t>
            </a:r>
            <a:r>
              <a:rPr lang="de-CH" sz="1800" dirty="0" err="1">
                <a:solidFill>
                  <a:schemeClr val="tx1"/>
                </a:solidFill>
                <a:latin typeface="Arial" charset="0"/>
                <a:ea typeface="Arial" charset="0"/>
                <a:cs typeface="Arial" charset="0"/>
              </a:rPr>
              <a:t>Broszat</a:t>
            </a:r>
            <a:r>
              <a:rPr lang="de-CH" sz="1800" dirty="0">
                <a:solidFill>
                  <a:schemeClr val="tx1"/>
                </a:solidFill>
                <a:latin typeface="Arial" charset="0"/>
                <a:ea typeface="Arial" charset="0"/>
                <a:cs typeface="Arial" charset="0"/>
              </a:rPr>
              <a:t>/Norbert Frei (</a:t>
            </a:r>
            <a:r>
              <a:rPr lang="de-CH" sz="1800" dirty="0" err="1">
                <a:solidFill>
                  <a:schemeClr val="tx1"/>
                </a:solidFill>
                <a:latin typeface="Arial" charset="0"/>
                <a:ea typeface="Arial" charset="0"/>
                <a:cs typeface="Arial" charset="0"/>
              </a:rPr>
              <a:t>Hg</a:t>
            </a:r>
            <a:r>
              <a:rPr lang="de-CH" sz="1800" dirty="0">
                <a:solidFill>
                  <a:schemeClr val="tx1"/>
                </a:solidFill>
                <a:latin typeface="Arial" charset="0"/>
                <a:ea typeface="Arial" charset="0"/>
                <a:cs typeface="Arial" charset="0"/>
              </a:rPr>
              <a:t>.), Das dritte Reich im Überblick. Chronik – Ereignisse – Zusammenhänge, 2. Auflage, München/Zürich 1990, S. 65-79, hier S. 75f.</a:t>
            </a:r>
            <a:endParaRPr lang="de-DE" sz="18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3774868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Bildergebnis für bombardierung deutscher städte 2. weltkrieg">
            <a:extLst>
              <a:ext uri="{FF2B5EF4-FFF2-40B4-BE49-F238E27FC236}">
                <a16:creationId xmlns:a16="http://schemas.microsoft.com/office/drawing/2014/main" id="{D3C41788-BC76-4E7F-9CFB-AF6E68A34F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9031" y="0"/>
            <a:ext cx="4973637"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Inhaltsplatzhalter 6"/>
          <p:cNvSpPr txBox="1">
            <a:spLocks/>
          </p:cNvSpPr>
          <p:nvPr/>
        </p:nvSpPr>
        <p:spPr>
          <a:xfrm>
            <a:off x="840323" y="582167"/>
            <a:ext cx="4877140"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Der </a:t>
            </a:r>
            <a:r>
              <a:rPr lang="de-CH" sz="2400" b="1" dirty="0">
                <a:solidFill>
                  <a:schemeClr val="tx1"/>
                </a:solidFill>
                <a:latin typeface="Arial" charset="0"/>
                <a:ea typeface="Arial" charset="0"/>
                <a:cs typeface="Arial" charset="0"/>
              </a:rPr>
              <a:t>Luftkrieg</a:t>
            </a:r>
            <a:r>
              <a:rPr lang="de-CH" sz="2400" dirty="0">
                <a:solidFill>
                  <a:schemeClr val="tx1"/>
                </a:solidFill>
                <a:latin typeface="Arial" charset="0"/>
                <a:ea typeface="Arial" charset="0"/>
                <a:cs typeface="Arial" charset="0"/>
              </a:rPr>
              <a:t> gegen Deutschland wird nun immer intensiver geführt.</a:t>
            </a:r>
            <a:endParaRPr lang="de-DE" sz="2400" dirty="0">
              <a:solidFill>
                <a:schemeClr val="tx1"/>
              </a:solidFill>
              <a:latin typeface="Arial" charset="0"/>
              <a:ea typeface="Arial" charset="0"/>
              <a:cs typeface="Arial" charset="0"/>
            </a:endParaRPr>
          </a:p>
        </p:txBody>
      </p:sp>
      <p:sp>
        <p:nvSpPr>
          <p:cNvPr id="7" name="Textfeld 6"/>
          <p:cNvSpPr txBox="1"/>
          <p:nvPr/>
        </p:nvSpPr>
        <p:spPr>
          <a:xfrm rot="16200000">
            <a:off x="10882796" y="5548795"/>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1" name="Inhaltsplatzhalter 6">
            <a:extLst>
              <a:ext uri="{FF2B5EF4-FFF2-40B4-BE49-F238E27FC236}">
                <a16:creationId xmlns:a16="http://schemas.microsoft.com/office/drawing/2014/main" id="{B6C740A6-B432-469E-B481-C59EBC0CC4C2}"/>
              </a:ext>
            </a:extLst>
          </p:cNvPr>
          <p:cNvSpPr txBox="1">
            <a:spLocks/>
          </p:cNvSpPr>
          <p:nvPr/>
        </p:nvSpPr>
        <p:spPr>
          <a:xfrm>
            <a:off x="840323" y="1611332"/>
            <a:ext cx="4877140" cy="2086725"/>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Ziel ist es, durch </a:t>
            </a:r>
            <a:r>
              <a:rPr lang="de-CH" sz="2400" b="1" dirty="0">
                <a:solidFill>
                  <a:schemeClr val="tx1"/>
                </a:solidFill>
                <a:latin typeface="Arial" charset="0"/>
                <a:ea typeface="Arial" charset="0"/>
                <a:cs typeface="Arial" charset="0"/>
              </a:rPr>
              <a:t>Bombardierungen</a:t>
            </a:r>
            <a:r>
              <a:rPr lang="de-CH" sz="2400" dirty="0">
                <a:solidFill>
                  <a:schemeClr val="tx1"/>
                </a:solidFill>
                <a:latin typeface="Arial" charset="0"/>
                <a:ea typeface="Arial" charset="0"/>
                <a:cs typeface="Arial" charset="0"/>
              </a:rPr>
              <a:t> die Rüstungsproduktion zu verringern, Verkehrswege lahmzulegen und die Bevölkerung zu demoralisieren.</a:t>
            </a:r>
            <a:endParaRPr lang="de-DE" sz="2400" dirty="0">
              <a:solidFill>
                <a:schemeClr val="tx1"/>
              </a:solidFill>
              <a:latin typeface="Arial" charset="0"/>
              <a:ea typeface="Arial" charset="0"/>
              <a:cs typeface="Arial" charset="0"/>
            </a:endParaRPr>
          </a:p>
        </p:txBody>
      </p:sp>
      <p:sp>
        <p:nvSpPr>
          <p:cNvPr id="10" name="Inhaltsplatzhalter 6">
            <a:extLst>
              <a:ext uri="{FF2B5EF4-FFF2-40B4-BE49-F238E27FC236}">
                <a16:creationId xmlns:a16="http://schemas.microsoft.com/office/drawing/2014/main" id="{40F40C2B-1EFF-4A35-B345-CDFEA72E1463}"/>
              </a:ext>
            </a:extLst>
          </p:cNvPr>
          <p:cNvSpPr txBox="1">
            <a:spLocks/>
          </p:cNvSpPr>
          <p:nvPr/>
        </p:nvSpPr>
        <p:spPr>
          <a:xfrm>
            <a:off x="0" y="5206572"/>
            <a:ext cx="5221705"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6000" dirty="0">
                <a:solidFill>
                  <a:schemeClr val="tx1"/>
                </a:solidFill>
                <a:latin typeface="Arial" charset="0"/>
                <a:ea typeface="Arial" charset="0"/>
                <a:cs typeface="Arial" charset="0"/>
              </a:rPr>
              <a:t> Der Luftkrieg</a:t>
            </a:r>
          </a:p>
        </p:txBody>
      </p:sp>
    </p:spTree>
    <p:extLst>
      <p:ext uri="{BB962C8B-B14F-4D97-AF65-F5344CB8AC3E}">
        <p14:creationId xmlns:p14="http://schemas.microsoft.com/office/powerpoint/2010/main" val="66773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12"/>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7" name="Inhaltsplatzhalter 6"/>
          <p:cNvSpPr txBox="1">
            <a:spLocks/>
          </p:cNvSpPr>
          <p:nvPr/>
        </p:nvSpPr>
        <p:spPr>
          <a:xfrm>
            <a:off x="1367185" y="1407421"/>
            <a:ext cx="9457630" cy="404315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de-CH" altLang="de-DE" sz="2400" dirty="0">
                <a:solidFill>
                  <a:schemeClr val="tx1"/>
                </a:solidFill>
                <a:latin typeface="Arial" charset="0"/>
                <a:cs typeface="Arial" charset="0"/>
              </a:rPr>
              <a:t>«Der Bombenkrieg veränderte das Gesicht Deutschlands. [...] Die Wirkungen waren verheerend. Insgesamt wurden etwa 3,5 bis 4 Mill. Wohnungen im Reichsgebiet zerstört, jede fünfte Wohnung war nicht mehr bewohnbar. [...] Die Hauptlast hatten die Gebiete im Nordwesten des Reiches zu tragen: Köln, Dortmund, Duisburg, Hamm u.a. Städte verloren 60 bis 70% ihres Wohnraums; Essen, Düsseldorf, Bremen, Hannover, Gelsenkirchen, Bochum, Kiel u.a. 50 bis 60%.» </a:t>
            </a:r>
            <a:br>
              <a:rPr lang="de-CH" altLang="de-DE" sz="2400" dirty="0">
                <a:solidFill>
                  <a:schemeClr val="tx1"/>
                </a:solidFill>
                <a:latin typeface="Arial" charset="0"/>
                <a:cs typeface="Arial" charset="0"/>
              </a:rPr>
            </a:br>
            <a:endParaRPr lang="de-CH" altLang="de-DE" sz="2400" i="1" dirty="0">
              <a:solidFill>
                <a:schemeClr val="tx1"/>
              </a:solidFill>
              <a:latin typeface="Arial" charset="0"/>
              <a:cs typeface="Arial" charset="0"/>
            </a:endParaRPr>
          </a:p>
          <a:p>
            <a:pPr marL="0" indent="0" algn="ctr">
              <a:buNone/>
            </a:pPr>
            <a:r>
              <a:rPr lang="de-CH" sz="1800" dirty="0">
                <a:solidFill>
                  <a:schemeClr val="tx1"/>
                </a:solidFill>
                <a:latin typeface="Arial" charset="0"/>
                <a:ea typeface="Arial" charset="0"/>
                <a:cs typeface="Arial" charset="0"/>
              </a:rPr>
              <a:t>Ludolf Herbst, Deutschland im Krieg 1939-1945, in: Martin </a:t>
            </a:r>
            <a:r>
              <a:rPr lang="de-CH" sz="1800" dirty="0" err="1">
                <a:solidFill>
                  <a:schemeClr val="tx1"/>
                </a:solidFill>
                <a:latin typeface="Arial" charset="0"/>
                <a:ea typeface="Arial" charset="0"/>
                <a:cs typeface="Arial" charset="0"/>
              </a:rPr>
              <a:t>Broszat</a:t>
            </a:r>
            <a:r>
              <a:rPr lang="de-CH" sz="1800" dirty="0">
                <a:solidFill>
                  <a:schemeClr val="tx1"/>
                </a:solidFill>
                <a:latin typeface="Arial" charset="0"/>
                <a:ea typeface="Arial" charset="0"/>
                <a:cs typeface="Arial" charset="0"/>
              </a:rPr>
              <a:t>/Norbert Frei (</a:t>
            </a:r>
            <a:r>
              <a:rPr lang="de-CH" sz="1800" dirty="0" err="1">
                <a:solidFill>
                  <a:schemeClr val="tx1"/>
                </a:solidFill>
                <a:latin typeface="Arial" charset="0"/>
                <a:ea typeface="Arial" charset="0"/>
                <a:cs typeface="Arial" charset="0"/>
              </a:rPr>
              <a:t>Hg</a:t>
            </a:r>
            <a:r>
              <a:rPr lang="de-CH" sz="1800" dirty="0">
                <a:solidFill>
                  <a:schemeClr val="tx1"/>
                </a:solidFill>
                <a:latin typeface="Arial" charset="0"/>
                <a:ea typeface="Arial" charset="0"/>
                <a:cs typeface="Arial" charset="0"/>
              </a:rPr>
              <a:t>.), Das Dritte Reich im Überblick. Chronik – Ereignisse – Zusammenhänge, 2. Auflage, München 1990, S. 65-79, hier S. 76-77.</a:t>
            </a:r>
            <a:endParaRPr lang="de-DE" sz="18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264575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descr="Bildergebnis für North African Campaign">
            <a:extLst>
              <a:ext uri="{FF2B5EF4-FFF2-40B4-BE49-F238E27FC236}">
                <a16:creationId xmlns:a16="http://schemas.microsoft.com/office/drawing/2014/main" id="{4043AE84-C774-44C4-9493-C638775E47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7325" y="-3285"/>
            <a:ext cx="6924675" cy="6864295"/>
          </a:xfrm>
          <a:prstGeom prst="rect">
            <a:avLst/>
          </a:prstGeom>
          <a:noFill/>
          <a:extLst>
            <a:ext uri="{909E8E84-426E-40DD-AFC4-6F175D3DCCD1}">
              <a14:hiddenFill xmlns:a14="http://schemas.microsoft.com/office/drawing/2010/main">
                <a:solidFill>
                  <a:srgbClr val="FFFFFF"/>
                </a:solidFill>
              </a14:hiddenFill>
            </a:ext>
          </a:extLst>
        </p:spPr>
      </p:pic>
      <p:sp>
        <p:nvSpPr>
          <p:cNvPr id="6" name="Inhaltsplatzhalter 6"/>
          <p:cNvSpPr txBox="1">
            <a:spLocks/>
          </p:cNvSpPr>
          <p:nvPr/>
        </p:nvSpPr>
        <p:spPr>
          <a:xfrm>
            <a:off x="570300" y="783300"/>
            <a:ext cx="4127825"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Am 17. Mai 1943 müssen die deutsch-italienischen Truppen in Nordafrika </a:t>
            </a:r>
            <a:r>
              <a:rPr lang="de-CH" sz="2400" b="1" dirty="0">
                <a:solidFill>
                  <a:schemeClr val="tx1"/>
                </a:solidFill>
                <a:latin typeface="Arial" charset="0"/>
                <a:ea typeface="Arial" charset="0"/>
                <a:cs typeface="Arial" charset="0"/>
              </a:rPr>
              <a:t>kapitulieren</a:t>
            </a:r>
            <a:r>
              <a:rPr lang="de-CH" sz="2400" dirty="0">
                <a:solidFill>
                  <a:schemeClr val="tx1"/>
                </a:solidFill>
                <a:latin typeface="Arial" charset="0"/>
                <a:ea typeface="Arial" charset="0"/>
                <a:cs typeface="Arial" charset="0"/>
              </a:rPr>
              <a:t>.</a:t>
            </a:r>
            <a:endParaRPr lang="de-DE" sz="2400" dirty="0">
              <a:solidFill>
                <a:schemeClr val="tx1"/>
              </a:solidFill>
              <a:latin typeface="Arial" charset="0"/>
              <a:ea typeface="Arial" charset="0"/>
              <a:cs typeface="Arial" charset="0"/>
            </a:endParaRPr>
          </a:p>
        </p:txBody>
      </p:sp>
      <p:sp>
        <p:nvSpPr>
          <p:cNvPr id="8" name="Inhaltsplatzhalter 6">
            <a:extLst>
              <a:ext uri="{FF2B5EF4-FFF2-40B4-BE49-F238E27FC236}">
                <a16:creationId xmlns:a16="http://schemas.microsoft.com/office/drawing/2014/main" id="{E7ECB676-E1D8-4897-BF38-9DDF38881B2D}"/>
              </a:ext>
            </a:extLst>
          </p:cNvPr>
          <p:cNvSpPr txBox="1">
            <a:spLocks/>
          </p:cNvSpPr>
          <p:nvPr/>
        </p:nvSpPr>
        <p:spPr>
          <a:xfrm>
            <a:off x="-1" y="4362134"/>
            <a:ext cx="4698126"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Kapitulation</a:t>
            </a:r>
            <a:endParaRPr lang="de-DE" sz="6000" dirty="0">
              <a:solidFill>
                <a:schemeClr val="tx1"/>
              </a:solidFill>
              <a:latin typeface="Arial" charset="0"/>
              <a:ea typeface="Arial" charset="0"/>
              <a:cs typeface="Arial" charset="0"/>
            </a:endParaRPr>
          </a:p>
        </p:txBody>
      </p:sp>
      <p:sp>
        <p:nvSpPr>
          <p:cNvPr id="9" name="Inhaltsplatzhalter 6">
            <a:extLst>
              <a:ext uri="{FF2B5EF4-FFF2-40B4-BE49-F238E27FC236}">
                <a16:creationId xmlns:a16="http://schemas.microsoft.com/office/drawing/2014/main" id="{366963E7-CE22-4F6D-A45E-AF1E989FFD07}"/>
              </a:ext>
            </a:extLst>
          </p:cNvPr>
          <p:cNvSpPr txBox="1">
            <a:spLocks/>
          </p:cNvSpPr>
          <p:nvPr/>
        </p:nvSpPr>
        <p:spPr>
          <a:xfrm>
            <a:off x="0" y="5504410"/>
            <a:ext cx="3514725"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in Afrika</a:t>
            </a:r>
            <a:endParaRPr lang="de-CH" altLang="de-DE" sz="6000" dirty="0">
              <a:solidFill>
                <a:schemeClr val="tx1"/>
              </a:solidFill>
              <a:latin typeface="Arial" charset="0"/>
              <a:cs typeface="Arial" charset="0"/>
            </a:endParaRPr>
          </a:p>
        </p:txBody>
      </p:sp>
      <p:sp>
        <p:nvSpPr>
          <p:cNvPr id="12" name="Textfeld 11">
            <a:extLst>
              <a:ext uri="{FF2B5EF4-FFF2-40B4-BE49-F238E27FC236}">
                <a16:creationId xmlns:a16="http://schemas.microsoft.com/office/drawing/2014/main" id="{54725339-7CA3-4CAD-8AF7-2471DF064B5A}"/>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Tree>
    <p:extLst>
      <p:ext uri="{BB962C8B-B14F-4D97-AF65-F5344CB8AC3E}">
        <p14:creationId xmlns:p14="http://schemas.microsoft.com/office/powerpoint/2010/main" val="3389443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6"/>
          <p:cNvSpPr txBox="1">
            <a:spLocks/>
          </p:cNvSpPr>
          <p:nvPr/>
        </p:nvSpPr>
        <p:spPr>
          <a:xfrm>
            <a:off x="1059622" y="478500"/>
            <a:ext cx="5130963"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Anfangs Juli 1943 setzen die Alliierten von Nordafrika nach </a:t>
            </a:r>
            <a:r>
              <a:rPr lang="de-CH" sz="2400" b="1" dirty="0">
                <a:solidFill>
                  <a:schemeClr val="tx1"/>
                </a:solidFill>
                <a:latin typeface="Arial" charset="0"/>
                <a:ea typeface="Arial" charset="0"/>
                <a:cs typeface="Arial" charset="0"/>
              </a:rPr>
              <a:t>Sizilien</a:t>
            </a:r>
            <a:r>
              <a:rPr lang="de-CH" sz="2400" dirty="0">
                <a:solidFill>
                  <a:schemeClr val="tx1"/>
                </a:solidFill>
                <a:latin typeface="Arial" charset="0"/>
                <a:ea typeface="Arial" charset="0"/>
                <a:cs typeface="Arial" charset="0"/>
              </a:rPr>
              <a:t> über.</a:t>
            </a:r>
            <a:endParaRPr lang="de-DE" sz="2400" dirty="0">
              <a:solidFill>
                <a:schemeClr val="tx1"/>
              </a:solidFill>
              <a:latin typeface="Arial" charset="0"/>
              <a:ea typeface="Arial" charset="0"/>
              <a:cs typeface="Arial" charset="0"/>
            </a:endParaRPr>
          </a:p>
        </p:txBody>
      </p:sp>
      <p:sp>
        <p:nvSpPr>
          <p:cNvPr id="8" name="Inhaltsplatzhalter 6">
            <a:extLst>
              <a:ext uri="{FF2B5EF4-FFF2-40B4-BE49-F238E27FC236}">
                <a16:creationId xmlns:a16="http://schemas.microsoft.com/office/drawing/2014/main" id="{E7ECB676-E1D8-4897-BF38-9DDF38881B2D}"/>
              </a:ext>
            </a:extLst>
          </p:cNvPr>
          <p:cNvSpPr txBox="1">
            <a:spLocks/>
          </p:cNvSpPr>
          <p:nvPr/>
        </p:nvSpPr>
        <p:spPr>
          <a:xfrm>
            <a:off x="-1" y="4362134"/>
            <a:ext cx="2581276"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Sturz</a:t>
            </a:r>
            <a:endParaRPr lang="de-DE" sz="6000" dirty="0">
              <a:solidFill>
                <a:schemeClr val="tx1"/>
              </a:solidFill>
              <a:latin typeface="Arial" charset="0"/>
              <a:ea typeface="Arial" charset="0"/>
              <a:cs typeface="Arial" charset="0"/>
            </a:endParaRPr>
          </a:p>
        </p:txBody>
      </p:sp>
      <p:sp>
        <p:nvSpPr>
          <p:cNvPr id="9" name="Inhaltsplatzhalter 6">
            <a:extLst>
              <a:ext uri="{FF2B5EF4-FFF2-40B4-BE49-F238E27FC236}">
                <a16:creationId xmlns:a16="http://schemas.microsoft.com/office/drawing/2014/main" id="{366963E7-CE22-4F6D-A45E-AF1E989FFD07}"/>
              </a:ext>
            </a:extLst>
          </p:cNvPr>
          <p:cNvSpPr txBox="1">
            <a:spLocks/>
          </p:cNvSpPr>
          <p:nvPr/>
        </p:nvSpPr>
        <p:spPr>
          <a:xfrm>
            <a:off x="0" y="5504410"/>
            <a:ext cx="4333875"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Mussolinis</a:t>
            </a:r>
            <a:endParaRPr lang="de-CH" altLang="de-DE" sz="6000" dirty="0">
              <a:solidFill>
                <a:schemeClr val="tx1"/>
              </a:solidFill>
              <a:latin typeface="Arial" charset="0"/>
              <a:cs typeface="Arial" charset="0"/>
            </a:endParaRPr>
          </a:p>
        </p:txBody>
      </p:sp>
      <p:sp>
        <p:nvSpPr>
          <p:cNvPr id="12" name="Textfeld 11">
            <a:extLst>
              <a:ext uri="{FF2B5EF4-FFF2-40B4-BE49-F238E27FC236}">
                <a16:creationId xmlns:a16="http://schemas.microsoft.com/office/drawing/2014/main" id="{54725339-7CA3-4CAD-8AF7-2471DF064B5A}"/>
              </a:ext>
            </a:extLst>
          </p:cNvPr>
          <p:cNvSpPr txBox="1"/>
          <p:nvPr/>
        </p:nvSpPr>
        <p:spPr>
          <a:xfrm rot="16200000">
            <a:off x="10882797" y="5548795"/>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7" name="Inhaltsplatzhalter 6">
            <a:extLst>
              <a:ext uri="{FF2B5EF4-FFF2-40B4-BE49-F238E27FC236}">
                <a16:creationId xmlns:a16="http://schemas.microsoft.com/office/drawing/2014/main" id="{535D92FB-5D87-4CD3-9A25-FEDBFE1E8878}"/>
              </a:ext>
            </a:extLst>
          </p:cNvPr>
          <p:cNvSpPr txBox="1">
            <a:spLocks/>
          </p:cNvSpPr>
          <p:nvPr/>
        </p:nvSpPr>
        <p:spPr>
          <a:xfrm>
            <a:off x="1059621" y="1786975"/>
            <a:ext cx="5130964"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Daraufhin wird der «Duce» - </a:t>
            </a:r>
            <a:r>
              <a:rPr lang="de-CH" sz="2400" b="1" dirty="0">
                <a:solidFill>
                  <a:schemeClr val="tx1"/>
                </a:solidFill>
                <a:latin typeface="Arial" charset="0"/>
                <a:ea typeface="Arial" charset="0"/>
                <a:cs typeface="Arial" charset="0"/>
              </a:rPr>
              <a:t>Benito Mussolini</a:t>
            </a:r>
            <a:r>
              <a:rPr lang="de-CH" sz="2400" dirty="0">
                <a:solidFill>
                  <a:schemeClr val="tx1"/>
                </a:solidFill>
                <a:latin typeface="Arial" charset="0"/>
                <a:ea typeface="Arial" charset="0"/>
                <a:cs typeface="Arial" charset="0"/>
              </a:rPr>
              <a:t> - durch den König Viktor Emanuel III. gefangengenommen und abgesetzt.</a:t>
            </a:r>
            <a:endParaRPr lang="de-DE" sz="2400" dirty="0">
              <a:solidFill>
                <a:schemeClr val="tx1"/>
              </a:solidFill>
              <a:latin typeface="Arial" charset="0"/>
              <a:ea typeface="Arial" charset="0"/>
              <a:cs typeface="Arial" charset="0"/>
            </a:endParaRPr>
          </a:p>
        </p:txBody>
      </p:sp>
      <p:pic>
        <p:nvPicPr>
          <p:cNvPr id="27650" name="Picture 2" descr="Bildergebnis für mussolini">
            <a:extLst>
              <a:ext uri="{FF2B5EF4-FFF2-40B4-BE49-F238E27FC236}">
                <a16:creationId xmlns:a16="http://schemas.microsoft.com/office/drawing/2014/main" id="{B2916242-A234-4437-9616-8971328D25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5744" y="0"/>
            <a:ext cx="46069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779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Bildergebnis für allies italy">
            <a:extLst>
              <a:ext uri="{FF2B5EF4-FFF2-40B4-BE49-F238E27FC236}">
                <a16:creationId xmlns:a16="http://schemas.microsoft.com/office/drawing/2014/main" id="{BC6EC768-2307-4AB0-A9AF-C7A7031BAE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0323" y="-3284"/>
            <a:ext cx="5671678" cy="6861284"/>
          </a:xfrm>
          <a:prstGeom prst="rect">
            <a:avLst/>
          </a:prstGeom>
          <a:noFill/>
          <a:extLst>
            <a:ext uri="{909E8E84-426E-40DD-AFC4-6F175D3DCCD1}">
              <a14:hiddenFill xmlns:a14="http://schemas.microsoft.com/office/drawing/2010/main">
                <a:solidFill>
                  <a:srgbClr val="FFFFFF"/>
                </a:solidFill>
              </a14:hiddenFill>
            </a:ext>
          </a:extLst>
        </p:spPr>
      </p:pic>
      <p:sp>
        <p:nvSpPr>
          <p:cNvPr id="6" name="Inhaltsplatzhalter 6"/>
          <p:cNvSpPr txBox="1">
            <a:spLocks/>
          </p:cNvSpPr>
          <p:nvPr/>
        </p:nvSpPr>
        <p:spPr>
          <a:xfrm>
            <a:off x="855322" y="758162"/>
            <a:ext cx="4479940"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Anfang September landen die Alliierten auf dem </a:t>
            </a:r>
            <a:r>
              <a:rPr lang="de-CH" sz="2400" b="1" dirty="0">
                <a:solidFill>
                  <a:schemeClr val="tx1"/>
                </a:solidFill>
                <a:latin typeface="Arial" charset="0"/>
                <a:ea typeface="Arial" charset="0"/>
                <a:cs typeface="Arial" charset="0"/>
              </a:rPr>
              <a:t>italienischen Festland.</a:t>
            </a:r>
            <a:endParaRPr lang="de-DE" sz="2400" b="1" dirty="0">
              <a:solidFill>
                <a:schemeClr val="tx1"/>
              </a:solidFill>
              <a:latin typeface="Arial" charset="0"/>
              <a:ea typeface="Arial" charset="0"/>
              <a:cs typeface="Arial" charset="0"/>
            </a:endParaRPr>
          </a:p>
        </p:txBody>
      </p:sp>
      <p:sp>
        <p:nvSpPr>
          <p:cNvPr id="8" name="Inhaltsplatzhalter 6">
            <a:extLst>
              <a:ext uri="{FF2B5EF4-FFF2-40B4-BE49-F238E27FC236}">
                <a16:creationId xmlns:a16="http://schemas.microsoft.com/office/drawing/2014/main" id="{E7ECB676-E1D8-4897-BF38-9DDF38881B2D}"/>
              </a:ext>
            </a:extLst>
          </p:cNvPr>
          <p:cNvSpPr txBox="1">
            <a:spLocks/>
          </p:cNvSpPr>
          <p:nvPr/>
        </p:nvSpPr>
        <p:spPr>
          <a:xfrm>
            <a:off x="-1" y="4362134"/>
            <a:ext cx="6190586"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Alliierte Landung</a:t>
            </a:r>
            <a:endParaRPr lang="de-DE" sz="6000" dirty="0">
              <a:solidFill>
                <a:schemeClr val="tx1"/>
              </a:solidFill>
              <a:latin typeface="Arial" charset="0"/>
              <a:ea typeface="Arial" charset="0"/>
              <a:cs typeface="Arial" charset="0"/>
            </a:endParaRPr>
          </a:p>
        </p:txBody>
      </p:sp>
      <p:sp>
        <p:nvSpPr>
          <p:cNvPr id="9" name="Inhaltsplatzhalter 6">
            <a:extLst>
              <a:ext uri="{FF2B5EF4-FFF2-40B4-BE49-F238E27FC236}">
                <a16:creationId xmlns:a16="http://schemas.microsoft.com/office/drawing/2014/main" id="{366963E7-CE22-4F6D-A45E-AF1E989FFD07}"/>
              </a:ext>
            </a:extLst>
          </p:cNvPr>
          <p:cNvSpPr txBox="1">
            <a:spLocks/>
          </p:cNvSpPr>
          <p:nvPr/>
        </p:nvSpPr>
        <p:spPr>
          <a:xfrm>
            <a:off x="0" y="5504410"/>
            <a:ext cx="495300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in Süditalien</a:t>
            </a:r>
            <a:endParaRPr lang="de-CH" altLang="de-DE" sz="6000" dirty="0">
              <a:solidFill>
                <a:schemeClr val="tx1"/>
              </a:solidFill>
              <a:latin typeface="Arial" charset="0"/>
              <a:cs typeface="Arial" charset="0"/>
            </a:endParaRPr>
          </a:p>
        </p:txBody>
      </p:sp>
      <p:sp>
        <p:nvSpPr>
          <p:cNvPr id="10" name="Textfeld 9">
            <a:extLst>
              <a:ext uri="{FF2B5EF4-FFF2-40B4-BE49-F238E27FC236}">
                <a16:creationId xmlns:a16="http://schemas.microsoft.com/office/drawing/2014/main" id="{0F538970-E97B-4EC3-9548-2C036F1A5171}"/>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1" name="Inhaltsplatzhalter 6">
            <a:extLst>
              <a:ext uri="{FF2B5EF4-FFF2-40B4-BE49-F238E27FC236}">
                <a16:creationId xmlns:a16="http://schemas.microsoft.com/office/drawing/2014/main" id="{F9014A0D-3FAB-4B4D-884A-6E6037F79505}"/>
              </a:ext>
            </a:extLst>
          </p:cNvPr>
          <p:cNvSpPr txBox="1">
            <a:spLocks/>
          </p:cNvSpPr>
          <p:nvPr/>
        </p:nvSpPr>
        <p:spPr>
          <a:xfrm>
            <a:off x="855320" y="2170453"/>
            <a:ext cx="4479942"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Die neue italienische Regierung </a:t>
            </a:r>
            <a:r>
              <a:rPr lang="de-CH" sz="2400" b="1" dirty="0">
                <a:solidFill>
                  <a:schemeClr val="tx1"/>
                </a:solidFill>
                <a:latin typeface="Arial" charset="0"/>
                <a:ea typeface="Arial" charset="0"/>
                <a:cs typeface="Arial" charset="0"/>
              </a:rPr>
              <a:t>kapituliert</a:t>
            </a:r>
            <a:r>
              <a:rPr lang="de-CH" sz="2400" dirty="0">
                <a:solidFill>
                  <a:schemeClr val="tx1"/>
                </a:solidFill>
                <a:latin typeface="Arial" charset="0"/>
                <a:ea typeface="Arial" charset="0"/>
                <a:cs typeface="Arial" charset="0"/>
              </a:rPr>
              <a:t>.</a:t>
            </a:r>
            <a:endParaRPr lang="de-DE" sz="24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74657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Bildergebnis für monte cassino">
            <a:extLst>
              <a:ext uri="{FF2B5EF4-FFF2-40B4-BE49-F238E27FC236}">
                <a16:creationId xmlns:a16="http://schemas.microsoft.com/office/drawing/2014/main" id="{63D3775C-44A7-4CCB-B1B1-438C5058B3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065"/>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Inhaltsplatzhalter 6"/>
          <p:cNvSpPr txBox="1">
            <a:spLocks/>
          </p:cNvSpPr>
          <p:nvPr/>
        </p:nvSpPr>
        <p:spPr>
          <a:xfrm>
            <a:off x="855319" y="540462"/>
            <a:ext cx="4983506"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Deutsche Truppen besetzen daraufhin </a:t>
            </a:r>
            <a:r>
              <a:rPr lang="de-CH" sz="2400" b="1" dirty="0">
                <a:solidFill>
                  <a:schemeClr val="tx1"/>
                </a:solidFill>
                <a:latin typeface="Arial" charset="0"/>
                <a:ea typeface="Arial" charset="0"/>
                <a:cs typeface="Arial" charset="0"/>
              </a:rPr>
              <a:t>Nord- und Mittelitalien</a:t>
            </a:r>
            <a:r>
              <a:rPr lang="de-CH" sz="2400" dirty="0">
                <a:solidFill>
                  <a:schemeClr val="tx1"/>
                </a:solidFill>
                <a:latin typeface="Arial" charset="0"/>
                <a:ea typeface="Arial" charset="0"/>
                <a:cs typeface="Arial" charset="0"/>
              </a:rPr>
              <a:t>.</a:t>
            </a:r>
            <a:endParaRPr lang="de-DE" sz="2400" dirty="0">
              <a:solidFill>
                <a:schemeClr val="tx1"/>
              </a:solidFill>
              <a:latin typeface="Arial" charset="0"/>
              <a:ea typeface="Arial" charset="0"/>
              <a:cs typeface="Arial" charset="0"/>
            </a:endParaRPr>
          </a:p>
        </p:txBody>
      </p:sp>
      <p:sp>
        <p:nvSpPr>
          <p:cNvPr id="8" name="Inhaltsplatzhalter 6">
            <a:extLst>
              <a:ext uri="{FF2B5EF4-FFF2-40B4-BE49-F238E27FC236}">
                <a16:creationId xmlns:a16="http://schemas.microsoft.com/office/drawing/2014/main" id="{E7ECB676-E1D8-4897-BF38-9DDF38881B2D}"/>
              </a:ext>
            </a:extLst>
          </p:cNvPr>
          <p:cNvSpPr txBox="1">
            <a:spLocks/>
          </p:cNvSpPr>
          <p:nvPr/>
        </p:nvSpPr>
        <p:spPr>
          <a:xfrm>
            <a:off x="-1" y="4362134"/>
            <a:ext cx="4029076"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Befreiung </a:t>
            </a:r>
            <a:endParaRPr lang="de-DE" sz="6000" dirty="0">
              <a:solidFill>
                <a:schemeClr val="tx1"/>
              </a:solidFill>
              <a:latin typeface="Arial" charset="0"/>
              <a:ea typeface="Arial" charset="0"/>
              <a:cs typeface="Arial" charset="0"/>
            </a:endParaRPr>
          </a:p>
        </p:txBody>
      </p:sp>
      <p:sp>
        <p:nvSpPr>
          <p:cNvPr id="9" name="Inhaltsplatzhalter 6">
            <a:extLst>
              <a:ext uri="{FF2B5EF4-FFF2-40B4-BE49-F238E27FC236}">
                <a16:creationId xmlns:a16="http://schemas.microsoft.com/office/drawing/2014/main" id="{366963E7-CE22-4F6D-A45E-AF1E989FFD07}"/>
              </a:ext>
            </a:extLst>
          </p:cNvPr>
          <p:cNvSpPr txBox="1">
            <a:spLocks/>
          </p:cNvSpPr>
          <p:nvPr/>
        </p:nvSpPr>
        <p:spPr>
          <a:xfrm>
            <a:off x="0" y="5504410"/>
            <a:ext cx="443865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Mussolinis</a:t>
            </a:r>
            <a:endParaRPr lang="de-CH" altLang="de-DE" sz="6000" dirty="0">
              <a:solidFill>
                <a:schemeClr val="tx1"/>
              </a:solidFill>
              <a:latin typeface="Arial" charset="0"/>
              <a:cs typeface="Arial" charset="0"/>
            </a:endParaRPr>
          </a:p>
        </p:txBody>
      </p:sp>
      <p:sp>
        <p:nvSpPr>
          <p:cNvPr id="10" name="Textfeld 9">
            <a:extLst>
              <a:ext uri="{FF2B5EF4-FFF2-40B4-BE49-F238E27FC236}">
                <a16:creationId xmlns:a16="http://schemas.microsoft.com/office/drawing/2014/main" id="{0F538970-E97B-4EC3-9548-2C036F1A5171}"/>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1" name="Inhaltsplatzhalter 6">
            <a:extLst>
              <a:ext uri="{FF2B5EF4-FFF2-40B4-BE49-F238E27FC236}">
                <a16:creationId xmlns:a16="http://schemas.microsoft.com/office/drawing/2014/main" id="{F9014A0D-3FAB-4B4D-884A-6E6037F79505}"/>
              </a:ext>
            </a:extLst>
          </p:cNvPr>
          <p:cNvSpPr txBox="1">
            <a:spLocks/>
          </p:cNvSpPr>
          <p:nvPr/>
        </p:nvSpPr>
        <p:spPr>
          <a:xfrm>
            <a:off x="855319" y="1501595"/>
            <a:ext cx="4983506"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Sie befreien Mussolini, der Führer einer vom Deutschen Reich abhängigen </a:t>
            </a:r>
            <a:r>
              <a:rPr lang="de-CH" sz="2400" b="1" dirty="0">
                <a:solidFill>
                  <a:schemeClr val="tx1"/>
                </a:solidFill>
                <a:latin typeface="Arial" charset="0"/>
                <a:ea typeface="Arial" charset="0"/>
                <a:cs typeface="Arial" charset="0"/>
              </a:rPr>
              <a:t>Gegenregierung</a:t>
            </a:r>
            <a:r>
              <a:rPr lang="de-CH" sz="2400" dirty="0">
                <a:solidFill>
                  <a:schemeClr val="tx1"/>
                </a:solidFill>
                <a:latin typeface="Arial" charset="0"/>
                <a:ea typeface="Arial" charset="0"/>
                <a:cs typeface="Arial" charset="0"/>
              </a:rPr>
              <a:t> wird.</a:t>
            </a:r>
            <a:endParaRPr lang="de-DE" sz="24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3004944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6"/>
          <p:cNvSpPr txBox="1">
            <a:spLocks/>
          </p:cNvSpPr>
          <p:nvPr/>
        </p:nvSpPr>
        <p:spPr>
          <a:xfrm>
            <a:off x="494631" y="450976"/>
            <a:ext cx="4479942"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b="1" dirty="0">
                <a:solidFill>
                  <a:schemeClr val="tx1"/>
                </a:solidFill>
                <a:latin typeface="Arial" charset="0"/>
                <a:ea typeface="Arial" charset="0"/>
                <a:cs typeface="Arial" charset="0"/>
              </a:rPr>
              <a:t>Ungarn</a:t>
            </a:r>
            <a:r>
              <a:rPr lang="de-CH" sz="2400" dirty="0">
                <a:solidFill>
                  <a:schemeClr val="tx1"/>
                </a:solidFill>
                <a:latin typeface="Arial" charset="0"/>
                <a:ea typeface="Arial" charset="0"/>
                <a:cs typeface="Arial" charset="0"/>
              </a:rPr>
              <a:t>, das bis anhin auf Seite der Achsenmächte gekämpft hat, sucht im März 1944 den Kontakt zu Moskau.</a:t>
            </a:r>
            <a:endParaRPr lang="de-DE" sz="2400" dirty="0">
              <a:solidFill>
                <a:schemeClr val="tx1"/>
              </a:solidFill>
              <a:latin typeface="Arial" charset="0"/>
              <a:ea typeface="Arial" charset="0"/>
              <a:cs typeface="Arial" charset="0"/>
            </a:endParaRPr>
          </a:p>
        </p:txBody>
      </p:sp>
      <p:sp>
        <p:nvSpPr>
          <p:cNvPr id="8" name="Inhaltsplatzhalter 6">
            <a:extLst>
              <a:ext uri="{FF2B5EF4-FFF2-40B4-BE49-F238E27FC236}">
                <a16:creationId xmlns:a16="http://schemas.microsoft.com/office/drawing/2014/main" id="{E7ECB676-E1D8-4897-BF38-9DDF38881B2D}"/>
              </a:ext>
            </a:extLst>
          </p:cNvPr>
          <p:cNvSpPr txBox="1">
            <a:spLocks/>
          </p:cNvSpPr>
          <p:nvPr/>
        </p:nvSpPr>
        <p:spPr>
          <a:xfrm>
            <a:off x="-2" y="4362134"/>
            <a:ext cx="4229101"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Besetzung </a:t>
            </a:r>
            <a:endParaRPr lang="de-DE" sz="6000" dirty="0">
              <a:solidFill>
                <a:schemeClr val="tx1"/>
              </a:solidFill>
              <a:latin typeface="Arial" charset="0"/>
              <a:ea typeface="Arial" charset="0"/>
              <a:cs typeface="Arial" charset="0"/>
            </a:endParaRPr>
          </a:p>
        </p:txBody>
      </p:sp>
      <p:sp>
        <p:nvSpPr>
          <p:cNvPr id="9" name="Inhaltsplatzhalter 6">
            <a:extLst>
              <a:ext uri="{FF2B5EF4-FFF2-40B4-BE49-F238E27FC236}">
                <a16:creationId xmlns:a16="http://schemas.microsoft.com/office/drawing/2014/main" id="{366963E7-CE22-4F6D-A45E-AF1E989FFD07}"/>
              </a:ext>
            </a:extLst>
          </p:cNvPr>
          <p:cNvSpPr txBox="1">
            <a:spLocks/>
          </p:cNvSpPr>
          <p:nvPr/>
        </p:nvSpPr>
        <p:spPr>
          <a:xfrm>
            <a:off x="0" y="5504410"/>
            <a:ext cx="3609975"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Ungarns</a:t>
            </a:r>
            <a:endParaRPr lang="de-CH" altLang="de-DE" sz="6000" dirty="0">
              <a:solidFill>
                <a:schemeClr val="tx1"/>
              </a:solidFill>
              <a:latin typeface="Arial" charset="0"/>
              <a:cs typeface="Arial" charset="0"/>
            </a:endParaRPr>
          </a:p>
        </p:txBody>
      </p:sp>
      <p:sp>
        <p:nvSpPr>
          <p:cNvPr id="10" name="Textfeld 9">
            <a:extLst>
              <a:ext uri="{FF2B5EF4-FFF2-40B4-BE49-F238E27FC236}">
                <a16:creationId xmlns:a16="http://schemas.microsoft.com/office/drawing/2014/main" id="{0F538970-E97B-4EC3-9548-2C036F1A5171}"/>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1" name="Inhaltsplatzhalter 6">
            <a:extLst>
              <a:ext uri="{FF2B5EF4-FFF2-40B4-BE49-F238E27FC236}">
                <a16:creationId xmlns:a16="http://schemas.microsoft.com/office/drawing/2014/main" id="{F9014A0D-3FAB-4B4D-884A-6E6037F79505}"/>
              </a:ext>
            </a:extLst>
          </p:cNvPr>
          <p:cNvSpPr txBox="1">
            <a:spLocks/>
          </p:cNvSpPr>
          <p:nvPr/>
        </p:nvSpPr>
        <p:spPr>
          <a:xfrm>
            <a:off x="494631" y="2091850"/>
            <a:ext cx="4479942"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Daraufhin besetzt Hitler Ungarn und setzt eine </a:t>
            </a:r>
            <a:r>
              <a:rPr lang="de-CH" sz="2400" b="1" dirty="0">
                <a:solidFill>
                  <a:schemeClr val="tx1"/>
                </a:solidFill>
                <a:latin typeface="Arial" charset="0"/>
                <a:ea typeface="Arial" charset="0"/>
                <a:cs typeface="Arial" charset="0"/>
              </a:rPr>
              <a:t>Kollaborationsregierung</a:t>
            </a:r>
            <a:r>
              <a:rPr lang="de-CH" sz="2400" dirty="0">
                <a:solidFill>
                  <a:schemeClr val="tx1"/>
                </a:solidFill>
                <a:latin typeface="Arial" charset="0"/>
                <a:ea typeface="Arial" charset="0"/>
                <a:cs typeface="Arial" charset="0"/>
              </a:rPr>
              <a:t> ein.</a:t>
            </a:r>
            <a:endParaRPr lang="de-DE" sz="2400" dirty="0">
              <a:solidFill>
                <a:schemeClr val="tx1"/>
              </a:solidFill>
              <a:latin typeface="Arial" charset="0"/>
              <a:ea typeface="Arial" charset="0"/>
              <a:cs typeface="Arial" charset="0"/>
            </a:endParaRPr>
          </a:p>
        </p:txBody>
      </p:sp>
      <p:pic>
        <p:nvPicPr>
          <p:cNvPr id="1026" name="Picture 2" descr="Bildergebnis für ungarn">
            <a:extLst>
              <a:ext uri="{FF2B5EF4-FFF2-40B4-BE49-F238E27FC236}">
                <a16:creationId xmlns:a16="http://schemas.microsoft.com/office/drawing/2014/main" id="{DF37ED10-F113-4858-B833-5FAA1AEA07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647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ildergebnis für rom">
            <a:extLst>
              <a:ext uri="{FF2B5EF4-FFF2-40B4-BE49-F238E27FC236}">
                <a16:creationId xmlns:a16="http://schemas.microsoft.com/office/drawing/2014/main" id="{40D968E6-8DC2-47B9-9E84-4D62741894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7"/>
          <a:stretch/>
        </p:blipFill>
        <p:spPr bwMode="auto">
          <a:xfrm>
            <a:off x="-2" y="4763"/>
            <a:ext cx="12192001" cy="6872287"/>
          </a:xfrm>
          <a:prstGeom prst="rect">
            <a:avLst/>
          </a:prstGeom>
          <a:noFill/>
          <a:extLst>
            <a:ext uri="{909E8E84-426E-40DD-AFC4-6F175D3DCCD1}">
              <a14:hiddenFill xmlns:a14="http://schemas.microsoft.com/office/drawing/2010/main">
                <a:solidFill>
                  <a:srgbClr val="FFFFFF"/>
                </a:solidFill>
              </a14:hiddenFill>
            </a:ext>
          </a:extLst>
        </p:spPr>
      </p:pic>
      <p:sp>
        <p:nvSpPr>
          <p:cNvPr id="6" name="Inhaltsplatzhalter 6"/>
          <p:cNvSpPr txBox="1">
            <a:spLocks/>
          </p:cNvSpPr>
          <p:nvPr/>
        </p:nvSpPr>
        <p:spPr>
          <a:xfrm>
            <a:off x="6781131" y="565276"/>
            <a:ext cx="4479942"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Im Juni 1944 erklären die Deutschen </a:t>
            </a:r>
            <a:r>
              <a:rPr lang="de-CH" sz="2400" b="1" dirty="0">
                <a:solidFill>
                  <a:schemeClr val="tx1"/>
                </a:solidFill>
                <a:latin typeface="Arial" charset="0"/>
                <a:ea typeface="Arial" charset="0"/>
                <a:cs typeface="Arial" charset="0"/>
              </a:rPr>
              <a:t>Rom</a:t>
            </a:r>
            <a:r>
              <a:rPr lang="de-CH" sz="2400" dirty="0">
                <a:solidFill>
                  <a:schemeClr val="tx1"/>
                </a:solidFill>
                <a:latin typeface="Arial" charset="0"/>
                <a:ea typeface="Arial" charset="0"/>
                <a:cs typeface="Arial" charset="0"/>
              </a:rPr>
              <a:t> zur freien Stadt.</a:t>
            </a:r>
            <a:endParaRPr lang="de-DE" sz="2400" dirty="0">
              <a:solidFill>
                <a:schemeClr val="tx1"/>
              </a:solidFill>
              <a:latin typeface="Arial" charset="0"/>
              <a:ea typeface="Arial" charset="0"/>
              <a:cs typeface="Arial" charset="0"/>
            </a:endParaRPr>
          </a:p>
        </p:txBody>
      </p:sp>
      <p:sp>
        <p:nvSpPr>
          <p:cNvPr id="8" name="Inhaltsplatzhalter 6">
            <a:extLst>
              <a:ext uri="{FF2B5EF4-FFF2-40B4-BE49-F238E27FC236}">
                <a16:creationId xmlns:a16="http://schemas.microsoft.com/office/drawing/2014/main" id="{E7ECB676-E1D8-4897-BF38-9DDF38881B2D}"/>
              </a:ext>
            </a:extLst>
          </p:cNvPr>
          <p:cNvSpPr txBox="1">
            <a:spLocks/>
          </p:cNvSpPr>
          <p:nvPr/>
        </p:nvSpPr>
        <p:spPr>
          <a:xfrm>
            <a:off x="-2" y="4362134"/>
            <a:ext cx="4229101"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Besetzung </a:t>
            </a:r>
            <a:endParaRPr lang="de-DE" sz="6000" dirty="0">
              <a:solidFill>
                <a:schemeClr val="tx1"/>
              </a:solidFill>
              <a:latin typeface="Arial" charset="0"/>
              <a:ea typeface="Arial" charset="0"/>
              <a:cs typeface="Arial" charset="0"/>
            </a:endParaRPr>
          </a:p>
        </p:txBody>
      </p:sp>
      <p:sp>
        <p:nvSpPr>
          <p:cNvPr id="9" name="Inhaltsplatzhalter 6">
            <a:extLst>
              <a:ext uri="{FF2B5EF4-FFF2-40B4-BE49-F238E27FC236}">
                <a16:creationId xmlns:a16="http://schemas.microsoft.com/office/drawing/2014/main" id="{366963E7-CE22-4F6D-A45E-AF1E989FFD07}"/>
              </a:ext>
            </a:extLst>
          </p:cNvPr>
          <p:cNvSpPr txBox="1">
            <a:spLocks/>
          </p:cNvSpPr>
          <p:nvPr/>
        </p:nvSpPr>
        <p:spPr>
          <a:xfrm>
            <a:off x="1" y="5504410"/>
            <a:ext cx="287655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Roms</a:t>
            </a:r>
            <a:endParaRPr lang="de-CH" altLang="de-DE" sz="6000" dirty="0">
              <a:solidFill>
                <a:schemeClr val="tx1"/>
              </a:solidFill>
              <a:latin typeface="Arial" charset="0"/>
              <a:cs typeface="Arial" charset="0"/>
            </a:endParaRPr>
          </a:p>
        </p:txBody>
      </p:sp>
      <p:sp>
        <p:nvSpPr>
          <p:cNvPr id="10" name="Textfeld 9">
            <a:extLst>
              <a:ext uri="{FF2B5EF4-FFF2-40B4-BE49-F238E27FC236}">
                <a16:creationId xmlns:a16="http://schemas.microsoft.com/office/drawing/2014/main" id="{0F538970-E97B-4EC3-9548-2C036F1A5171}"/>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1" name="Inhaltsplatzhalter 6">
            <a:extLst>
              <a:ext uri="{FF2B5EF4-FFF2-40B4-BE49-F238E27FC236}">
                <a16:creationId xmlns:a16="http://schemas.microsoft.com/office/drawing/2014/main" id="{F9014A0D-3FAB-4B4D-884A-6E6037F79505}"/>
              </a:ext>
            </a:extLst>
          </p:cNvPr>
          <p:cNvSpPr txBox="1">
            <a:spLocks/>
          </p:cNvSpPr>
          <p:nvPr/>
        </p:nvSpPr>
        <p:spPr>
          <a:xfrm>
            <a:off x="6781131" y="1863250"/>
            <a:ext cx="4479942"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Am 4. Juni marschieren alliierte Truppen schliesslich in Rom ein.</a:t>
            </a:r>
            <a:endParaRPr lang="de-DE" sz="24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4279969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Bildergebnis für atlantic wall">
            <a:extLst>
              <a:ext uri="{FF2B5EF4-FFF2-40B4-BE49-F238E27FC236}">
                <a16:creationId xmlns:a16="http://schemas.microsoft.com/office/drawing/2014/main" id="{39EE7A6F-F4F0-486D-A686-23F837442E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626"/>
          <a:stretch/>
        </p:blipFill>
        <p:spPr bwMode="auto">
          <a:xfrm>
            <a:off x="0" y="-1"/>
            <a:ext cx="12214782" cy="6867525"/>
          </a:xfrm>
          <a:prstGeom prst="rect">
            <a:avLst/>
          </a:prstGeom>
          <a:noFill/>
          <a:extLst>
            <a:ext uri="{909E8E84-426E-40DD-AFC4-6F175D3DCCD1}">
              <a14:hiddenFill xmlns:a14="http://schemas.microsoft.com/office/drawing/2010/main">
                <a:solidFill>
                  <a:srgbClr val="FFFFFF"/>
                </a:solidFill>
              </a14:hiddenFill>
            </a:ext>
          </a:extLst>
        </p:spPr>
      </p:pic>
      <p:sp>
        <p:nvSpPr>
          <p:cNvPr id="6" name="Inhaltsplatzhalter 6"/>
          <p:cNvSpPr txBox="1">
            <a:spLocks/>
          </p:cNvSpPr>
          <p:nvPr/>
        </p:nvSpPr>
        <p:spPr>
          <a:xfrm>
            <a:off x="5848350" y="489076"/>
            <a:ext cx="5412723"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Hitler hat damit gerechnet, dass die Alliierten versuchen würden, von England aus in </a:t>
            </a:r>
            <a:r>
              <a:rPr lang="de-CH" sz="2400" b="1" dirty="0">
                <a:solidFill>
                  <a:schemeClr val="tx1"/>
                </a:solidFill>
                <a:latin typeface="Arial" charset="0"/>
                <a:ea typeface="Arial" charset="0"/>
                <a:cs typeface="Arial" charset="0"/>
              </a:rPr>
              <a:t>Nordfrankreich</a:t>
            </a:r>
            <a:r>
              <a:rPr lang="de-CH" sz="2400" dirty="0">
                <a:solidFill>
                  <a:schemeClr val="tx1"/>
                </a:solidFill>
                <a:latin typeface="Arial" charset="0"/>
                <a:ea typeface="Arial" charset="0"/>
                <a:cs typeface="Arial" charset="0"/>
              </a:rPr>
              <a:t> zu landen.</a:t>
            </a:r>
            <a:endParaRPr lang="de-DE" sz="2400" dirty="0">
              <a:solidFill>
                <a:schemeClr val="tx1"/>
              </a:solidFill>
              <a:latin typeface="Arial" charset="0"/>
              <a:ea typeface="Arial" charset="0"/>
              <a:cs typeface="Arial" charset="0"/>
            </a:endParaRPr>
          </a:p>
        </p:txBody>
      </p:sp>
      <p:sp>
        <p:nvSpPr>
          <p:cNvPr id="10" name="Textfeld 9">
            <a:extLst>
              <a:ext uri="{FF2B5EF4-FFF2-40B4-BE49-F238E27FC236}">
                <a16:creationId xmlns:a16="http://schemas.microsoft.com/office/drawing/2014/main" id="{0F538970-E97B-4EC3-9548-2C036F1A5171}"/>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1" name="Inhaltsplatzhalter 6">
            <a:extLst>
              <a:ext uri="{FF2B5EF4-FFF2-40B4-BE49-F238E27FC236}">
                <a16:creationId xmlns:a16="http://schemas.microsoft.com/office/drawing/2014/main" id="{F9014A0D-3FAB-4B4D-884A-6E6037F79505}"/>
              </a:ext>
            </a:extLst>
          </p:cNvPr>
          <p:cNvSpPr txBox="1">
            <a:spLocks/>
          </p:cNvSpPr>
          <p:nvPr/>
        </p:nvSpPr>
        <p:spPr>
          <a:xfrm>
            <a:off x="5848349" y="2136791"/>
            <a:ext cx="5412723"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Deshalb hat er die </a:t>
            </a:r>
            <a:r>
              <a:rPr lang="de-CH" sz="2400" b="1" dirty="0">
                <a:solidFill>
                  <a:schemeClr val="tx1"/>
                </a:solidFill>
                <a:latin typeface="Arial" charset="0"/>
                <a:ea typeface="Arial" charset="0"/>
                <a:cs typeface="Arial" charset="0"/>
              </a:rPr>
              <a:t>Küste zum Ärmelkanal</a:t>
            </a:r>
            <a:r>
              <a:rPr lang="de-CH" sz="2400" dirty="0">
                <a:solidFill>
                  <a:schemeClr val="tx1"/>
                </a:solidFill>
                <a:latin typeface="Arial" charset="0"/>
                <a:ea typeface="Arial" charset="0"/>
                <a:cs typeface="Arial" charset="0"/>
              </a:rPr>
              <a:t> gesichert - durch tausende von Minen, Stacheldraht und Panzersperren.</a:t>
            </a:r>
            <a:endParaRPr lang="de-DE" sz="2400" dirty="0">
              <a:solidFill>
                <a:schemeClr val="tx1"/>
              </a:solidFill>
              <a:latin typeface="Arial" charset="0"/>
              <a:ea typeface="Arial" charset="0"/>
              <a:cs typeface="Arial" charset="0"/>
            </a:endParaRPr>
          </a:p>
        </p:txBody>
      </p:sp>
      <p:sp>
        <p:nvSpPr>
          <p:cNvPr id="12" name="Inhaltsplatzhalter 6">
            <a:extLst>
              <a:ext uri="{FF2B5EF4-FFF2-40B4-BE49-F238E27FC236}">
                <a16:creationId xmlns:a16="http://schemas.microsoft.com/office/drawing/2014/main" id="{37D4CB91-2BF1-4AE2-9FFF-C599B8A3EF86}"/>
              </a:ext>
            </a:extLst>
          </p:cNvPr>
          <p:cNvSpPr txBox="1">
            <a:spLocks/>
          </p:cNvSpPr>
          <p:nvPr/>
        </p:nvSpPr>
        <p:spPr>
          <a:xfrm>
            <a:off x="0" y="5206572"/>
            <a:ext cx="4581525"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6000" dirty="0">
                <a:solidFill>
                  <a:schemeClr val="tx1"/>
                </a:solidFill>
                <a:latin typeface="Arial" charset="0"/>
                <a:ea typeface="Arial" charset="0"/>
                <a:cs typeface="Arial" charset="0"/>
              </a:rPr>
              <a:t> Atlantikwall</a:t>
            </a:r>
          </a:p>
        </p:txBody>
      </p:sp>
    </p:spTree>
    <p:extLst>
      <p:ext uri="{BB962C8B-B14F-4D97-AF65-F5344CB8AC3E}">
        <p14:creationId xmlns:p14="http://schemas.microsoft.com/office/powerpoint/2010/main" val="500939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https://upload.wikimedia.org/wikipedia/commons/c/c7/Allied_leaders_at_the_1943_Tehran_Conference.jpg">
            <a:extLst>
              <a:ext uri="{FF2B5EF4-FFF2-40B4-BE49-F238E27FC236}">
                <a16:creationId xmlns:a16="http://schemas.microsoft.com/office/drawing/2014/main" id="{2805BA38-C472-4264-8CB6-33D34A0DAF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079" b="20950"/>
          <a:stretch/>
        </p:blipFill>
        <p:spPr bwMode="auto">
          <a:xfrm>
            <a:off x="-5760" y="-95534"/>
            <a:ext cx="12197762" cy="6953534"/>
          </a:xfrm>
          <a:prstGeom prst="rect">
            <a:avLst/>
          </a:prstGeom>
          <a:noFill/>
          <a:extLst>
            <a:ext uri="{909E8E84-426E-40DD-AFC4-6F175D3DCCD1}">
              <a14:hiddenFill xmlns:a14="http://schemas.microsoft.com/office/drawing/2010/main">
                <a:solidFill>
                  <a:srgbClr val="FFFFFF"/>
                </a:solidFill>
              </a14:hiddenFill>
            </a:ext>
          </a:extLst>
        </p:spPr>
      </p:pic>
      <p:sp>
        <p:nvSpPr>
          <p:cNvPr id="6" name="Inhaltsplatzhalter 6"/>
          <p:cNvSpPr txBox="1">
            <a:spLocks/>
          </p:cNvSpPr>
          <p:nvPr/>
        </p:nvSpPr>
        <p:spPr>
          <a:xfrm>
            <a:off x="5076825" y="420223"/>
            <a:ext cx="6678208"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Mit dem Kriegseintritt der USA 1941 ist eine</a:t>
            </a:r>
            <a:r>
              <a:rPr lang="de-CH" altLang="de-DE" sz="2400" dirty="0">
                <a:solidFill>
                  <a:schemeClr val="tx1"/>
                </a:solidFill>
                <a:latin typeface="Arial" charset="0"/>
                <a:cs typeface="Arial" charset="0"/>
              </a:rPr>
              <a:t> «</a:t>
            </a:r>
            <a:r>
              <a:rPr lang="de-DE" sz="2400" dirty="0" err="1">
                <a:solidFill>
                  <a:schemeClr val="tx1"/>
                </a:solidFill>
                <a:latin typeface="Arial" charset="0"/>
                <a:ea typeface="Arial" charset="0"/>
                <a:cs typeface="Arial" charset="0"/>
              </a:rPr>
              <a:t>Grosse</a:t>
            </a:r>
            <a:r>
              <a:rPr lang="de-DE" sz="2400" dirty="0">
                <a:solidFill>
                  <a:schemeClr val="tx1"/>
                </a:solidFill>
                <a:latin typeface="Arial" charset="0"/>
                <a:ea typeface="Arial" charset="0"/>
                <a:cs typeface="Arial" charset="0"/>
              </a:rPr>
              <a:t> Koalition</a:t>
            </a:r>
            <a:r>
              <a:rPr lang="de-CH" altLang="de-DE" sz="2400" dirty="0">
                <a:solidFill>
                  <a:schemeClr val="tx1"/>
                </a:solidFill>
                <a:latin typeface="Arial" charset="0"/>
                <a:cs typeface="Arial" charset="0"/>
              </a:rPr>
              <a:t>»</a:t>
            </a:r>
            <a:r>
              <a:rPr lang="de-DE" sz="2400" dirty="0">
                <a:solidFill>
                  <a:schemeClr val="tx1"/>
                </a:solidFill>
                <a:latin typeface="Arial" charset="0"/>
                <a:ea typeface="Arial" charset="0"/>
                <a:cs typeface="Arial" charset="0"/>
              </a:rPr>
              <a:t> – bestehend aus </a:t>
            </a:r>
            <a:r>
              <a:rPr lang="de-DE" sz="2400" b="1" dirty="0" err="1">
                <a:solidFill>
                  <a:schemeClr val="tx1"/>
                </a:solidFill>
                <a:latin typeface="Arial" charset="0"/>
                <a:ea typeface="Arial" charset="0"/>
                <a:cs typeface="Arial" charset="0"/>
              </a:rPr>
              <a:t>Grossbritannien</a:t>
            </a:r>
            <a:r>
              <a:rPr lang="de-DE" sz="2400" dirty="0">
                <a:solidFill>
                  <a:schemeClr val="tx1"/>
                </a:solidFill>
                <a:latin typeface="Arial" charset="0"/>
                <a:ea typeface="Arial" charset="0"/>
                <a:cs typeface="Arial" charset="0"/>
              </a:rPr>
              <a:t>, </a:t>
            </a:r>
            <a:r>
              <a:rPr lang="de-DE" sz="2400" b="1" dirty="0">
                <a:solidFill>
                  <a:schemeClr val="tx1"/>
                </a:solidFill>
                <a:latin typeface="Arial" charset="0"/>
                <a:ea typeface="Arial" charset="0"/>
                <a:cs typeface="Arial" charset="0"/>
              </a:rPr>
              <a:t>USA</a:t>
            </a:r>
            <a:r>
              <a:rPr lang="de-DE" sz="2400" dirty="0">
                <a:solidFill>
                  <a:schemeClr val="tx1"/>
                </a:solidFill>
                <a:latin typeface="Arial" charset="0"/>
                <a:ea typeface="Arial" charset="0"/>
                <a:cs typeface="Arial" charset="0"/>
              </a:rPr>
              <a:t> und </a:t>
            </a:r>
            <a:r>
              <a:rPr lang="de-DE" sz="2400" b="1" dirty="0">
                <a:solidFill>
                  <a:schemeClr val="tx1"/>
                </a:solidFill>
                <a:latin typeface="Arial" charset="0"/>
                <a:ea typeface="Arial" charset="0"/>
                <a:cs typeface="Arial" charset="0"/>
              </a:rPr>
              <a:t>Sowjetunion</a:t>
            </a:r>
            <a:r>
              <a:rPr lang="de-DE" sz="2400" dirty="0">
                <a:solidFill>
                  <a:schemeClr val="tx1"/>
                </a:solidFill>
                <a:latin typeface="Arial" charset="0"/>
                <a:ea typeface="Arial" charset="0"/>
                <a:cs typeface="Arial" charset="0"/>
              </a:rPr>
              <a:t> – entstanden.</a:t>
            </a:r>
          </a:p>
        </p:txBody>
      </p:sp>
      <p:sp>
        <p:nvSpPr>
          <p:cNvPr id="7" name="Textfeld 6"/>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8" name="Inhaltsplatzhalter 6">
            <a:extLst>
              <a:ext uri="{FF2B5EF4-FFF2-40B4-BE49-F238E27FC236}">
                <a16:creationId xmlns:a16="http://schemas.microsoft.com/office/drawing/2014/main" id="{D412CA1C-3029-46A1-B965-E389C3F6FBA2}"/>
              </a:ext>
            </a:extLst>
          </p:cNvPr>
          <p:cNvSpPr txBox="1">
            <a:spLocks/>
          </p:cNvSpPr>
          <p:nvPr/>
        </p:nvSpPr>
        <p:spPr>
          <a:xfrm>
            <a:off x="-1" y="4362134"/>
            <a:ext cx="4162568"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Anti-Hitler  </a:t>
            </a:r>
            <a:endParaRPr lang="de-DE" sz="6000" dirty="0">
              <a:solidFill>
                <a:schemeClr val="tx1"/>
              </a:solidFill>
              <a:latin typeface="Arial" charset="0"/>
              <a:ea typeface="Arial" charset="0"/>
              <a:cs typeface="Arial" charset="0"/>
            </a:endParaRPr>
          </a:p>
        </p:txBody>
      </p:sp>
      <p:sp>
        <p:nvSpPr>
          <p:cNvPr id="9" name="Inhaltsplatzhalter 6">
            <a:extLst>
              <a:ext uri="{FF2B5EF4-FFF2-40B4-BE49-F238E27FC236}">
                <a16:creationId xmlns:a16="http://schemas.microsoft.com/office/drawing/2014/main" id="{8FD41055-8E61-471A-AA18-4C687564B3CB}"/>
              </a:ext>
            </a:extLst>
          </p:cNvPr>
          <p:cNvSpPr txBox="1">
            <a:spLocks/>
          </p:cNvSpPr>
          <p:nvPr/>
        </p:nvSpPr>
        <p:spPr>
          <a:xfrm>
            <a:off x="0" y="5504410"/>
            <a:ext cx="3616657"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Koalition</a:t>
            </a:r>
            <a:endParaRPr lang="de-CH" altLang="de-DE" sz="6000" dirty="0">
              <a:solidFill>
                <a:schemeClr val="tx1"/>
              </a:solidFill>
              <a:latin typeface="Arial" charset="0"/>
              <a:cs typeface="Arial" charset="0"/>
            </a:endParaRPr>
          </a:p>
        </p:txBody>
      </p:sp>
      <p:sp>
        <p:nvSpPr>
          <p:cNvPr id="10" name="Inhaltsplatzhalter 6">
            <a:extLst>
              <a:ext uri="{FF2B5EF4-FFF2-40B4-BE49-F238E27FC236}">
                <a16:creationId xmlns:a16="http://schemas.microsoft.com/office/drawing/2014/main" id="{DFB20034-26A0-4731-BBFF-461ACB293B0D}"/>
              </a:ext>
            </a:extLst>
          </p:cNvPr>
          <p:cNvSpPr txBox="1">
            <a:spLocks/>
          </p:cNvSpPr>
          <p:nvPr/>
        </p:nvSpPr>
        <p:spPr>
          <a:xfrm>
            <a:off x="5076825" y="2128325"/>
            <a:ext cx="6678208"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Diese Koalition ist dem Deutschen Reich an Menschen und Ressourcen deutlich </a:t>
            </a:r>
            <a:r>
              <a:rPr lang="de-DE" sz="2400" b="1" dirty="0">
                <a:solidFill>
                  <a:schemeClr val="tx1"/>
                </a:solidFill>
                <a:latin typeface="Arial" charset="0"/>
                <a:ea typeface="Arial" charset="0"/>
                <a:cs typeface="Arial" charset="0"/>
              </a:rPr>
              <a:t>überlegen</a:t>
            </a:r>
            <a:r>
              <a:rPr lang="de-DE" sz="2400" dirty="0">
                <a:solidFill>
                  <a:schemeClr val="tx1"/>
                </a:solidFill>
                <a:latin typeface="Arial" charset="0"/>
                <a:ea typeface="Arial" charset="0"/>
                <a:cs typeface="Arial" charset="0"/>
              </a:rPr>
              <a:t>. </a:t>
            </a:r>
          </a:p>
        </p:txBody>
      </p:sp>
      <p:sp>
        <p:nvSpPr>
          <p:cNvPr id="11" name="Inhaltsplatzhalter 6">
            <a:extLst>
              <a:ext uri="{FF2B5EF4-FFF2-40B4-BE49-F238E27FC236}">
                <a16:creationId xmlns:a16="http://schemas.microsoft.com/office/drawing/2014/main" id="{009B867C-B7F9-4E0E-8478-6A1FE0ABBD18}"/>
              </a:ext>
            </a:extLst>
          </p:cNvPr>
          <p:cNvSpPr txBox="1">
            <a:spLocks/>
          </p:cNvSpPr>
          <p:nvPr/>
        </p:nvSpPr>
        <p:spPr>
          <a:xfrm>
            <a:off x="5076825" y="3171629"/>
            <a:ext cx="6678208"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An </a:t>
            </a:r>
            <a:r>
              <a:rPr lang="de-DE" sz="2400" b="1" dirty="0">
                <a:solidFill>
                  <a:schemeClr val="tx1"/>
                </a:solidFill>
                <a:latin typeface="Arial" charset="0"/>
                <a:ea typeface="Arial" charset="0"/>
                <a:cs typeface="Arial" charset="0"/>
              </a:rPr>
              <a:t>deutsche Blitzkriege </a:t>
            </a:r>
            <a:r>
              <a:rPr lang="de-DE" sz="2400" dirty="0">
                <a:solidFill>
                  <a:schemeClr val="tx1"/>
                </a:solidFill>
                <a:latin typeface="Arial" charset="0"/>
                <a:ea typeface="Arial" charset="0"/>
                <a:cs typeface="Arial" charset="0"/>
              </a:rPr>
              <a:t>ist nun nicht mehr zu denken.</a:t>
            </a:r>
          </a:p>
        </p:txBody>
      </p:sp>
    </p:spTree>
    <p:extLst>
      <p:ext uri="{BB962C8B-B14F-4D97-AF65-F5344CB8AC3E}">
        <p14:creationId xmlns:p14="http://schemas.microsoft.com/office/powerpoint/2010/main" val="337092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Bildergebnis für d-day">
            <a:extLst>
              <a:ext uri="{FF2B5EF4-FFF2-40B4-BE49-F238E27FC236}">
                <a16:creationId xmlns:a16="http://schemas.microsoft.com/office/drawing/2014/main" id="{41023E54-2DDC-40A8-AC1F-AABDF3CD4A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300" b="13019"/>
          <a:stretch/>
        </p:blipFill>
        <p:spPr bwMode="auto">
          <a:xfrm>
            <a:off x="-1" y="0"/>
            <a:ext cx="1219784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Inhaltsplatzhalter 6"/>
          <p:cNvSpPr txBox="1">
            <a:spLocks/>
          </p:cNvSpPr>
          <p:nvPr/>
        </p:nvSpPr>
        <p:spPr>
          <a:xfrm>
            <a:off x="6215062" y="467549"/>
            <a:ext cx="4905374"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Trotz dieser fast uneinnehmbaren Festung beschliessen die Alliierten, den Angriff zu wagen.</a:t>
            </a:r>
            <a:endParaRPr lang="de-DE" sz="2400" dirty="0">
              <a:solidFill>
                <a:schemeClr val="tx1"/>
              </a:solidFill>
              <a:latin typeface="Arial" charset="0"/>
              <a:ea typeface="Arial" charset="0"/>
              <a:cs typeface="Arial" charset="0"/>
            </a:endParaRPr>
          </a:p>
        </p:txBody>
      </p:sp>
      <p:sp>
        <p:nvSpPr>
          <p:cNvPr id="10" name="Textfeld 9">
            <a:extLst>
              <a:ext uri="{FF2B5EF4-FFF2-40B4-BE49-F238E27FC236}">
                <a16:creationId xmlns:a16="http://schemas.microsoft.com/office/drawing/2014/main" id="{0F538970-E97B-4EC3-9548-2C036F1A5171}"/>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1" name="Inhaltsplatzhalter 6">
            <a:extLst>
              <a:ext uri="{FF2B5EF4-FFF2-40B4-BE49-F238E27FC236}">
                <a16:creationId xmlns:a16="http://schemas.microsoft.com/office/drawing/2014/main" id="{F9014A0D-3FAB-4B4D-884A-6E6037F79505}"/>
              </a:ext>
            </a:extLst>
          </p:cNvPr>
          <p:cNvSpPr txBox="1">
            <a:spLocks/>
          </p:cNvSpPr>
          <p:nvPr/>
        </p:nvSpPr>
        <p:spPr>
          <a:xfrm>
            <a:off x="6215064" y="1812562"/>
            <a:ext cx="4905372"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Ihr Ziel: Die Eröffnung einer </a:t>
            </a:r>
            <a:r>
              <a:rPr lang="de-CH" sz="2400" b="1" dirty="0">
                <a:solidFill>
                  <a:schemeClr val="tx1"/>
                </a:solidFill>
                <a:latin typeface="Arial" charset="0"/>
                <a:ea typeface="Arial" charset="0"/>
                <a:cs typeface="Arial" charset="0"/>
              </a:rPr>
              <a:t>Westfront</a:t>
            </a:r>
            <a:r>
              <a:rPr lang="de-CH" sz="2400" dirty="0">
                <a:solidFill>
                  <a:schemeClr val="tx1"/>
                </a:solidFill>
                <a:latin typeface="Arial" charset="0"/>
                <a:ea typeface="Arial" charset="0"/>
                <a:cs typeface="Arial" charset="0"/>
              </a:rPr>
              <a:t>.</a:t>
            </a:r>
            <a:endParaRPr lang="de-DE" sz="2400" dirty="0">
              <a:solidFill>
                <a:schemeClr val="tx1"/>
              </a:solidFill>
              <a:latin typeface="Arial" charset="0"/>
              <a:ea typeface="Arial" charset="0"/>
              <a:cs typeface="Arial" charset="0"/>
            </a:endParaRPr>
          </a:p>
        </p:txBody>
      </p:sp>
      <p:sp>
        <p:nvSpPr>
          <p:cNvPr id="7" name="Inhaltsplatzhalter 6">
            <a:extLst>
              <a:ext uri="{FF2B5EF4-FFF2-40B4-BE49-F238E27FC236}">
                <a16:creationId xmlns:a16="http://schemas.microsoft.com/office/drawing/2014/main" id="{D21093F2-8026-4A04-BE3F-A30702990077}"/>
              </a:ext>
            </a:extLst>
          </p:cNvPr>
          <p:cNvSpPr txBox="1">
            <a:spLocks/>
          </p:cNvSpPr>
          <p:nvPr/>
        </p:nvSpPr>
        <p:spPr>
          <a:xfrm>
            <a:off x="6219238" y="2825176"/>
            <a:ext cx="4905373"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Das würde das Deutsche Reich zu einem </a:t>
            </a:r>
            <a:r>
              <a:rPr lang="de-CH" sz="2400" b="1" dirty="0">
                <a:solidFill>
                  <a:schemeClr val="tx1"/>
                </a:solidFill>
                <a:latin typeface="Arial" charset="0"/>
                <a:ea typeface="Arial" charset="0"/>
                <a:cs typeface="Arial" charset="0"/>
              </a:rPr>
              <a:t>Mehrfrontenkrieg</a:t>
            </a:r>
            <a:r>
              <a:rPr lang="de-CH" sz="2400" dirty="0">
                <a:solidFill>
                  <a:schemeClr val="tx1"/>
                </a:solidFill>
                <a:latin typeface="Arial" charset="0"/>
                <a:ea typeface="Arial" charset="0"/>
                <a:cs typeface="Arial" charset="0"/>
              </a:rPr>
              <a:t> in Frankreich, Italien und an der Ostfront zwingen.</a:t>
            </a:r>
            <a:endParaRPr lang="de-DE" sz="2400" dirty="0">
              <a:solidFill>
                <a:schemeClr val="tx1"/>
              </a:solidFill>
              <a:latin typeface="Arial" charset="0"/>
              <a:ea typeface="Arial" charset="0"/>
              <a:cs typeface="Arial" charset="0"/>
            </a:endParaRPr>
          </a:p>
        </p:txBody>
      </p:sp>
      <p:sp>
        <p:nvSpPr>
          <p:cNvPr id="8" name="Inhaltsplatzhalter 6">
            <a:extLst>
              <a:ext uri="{FF2B5EF4-FFF2-40B4-BE49-F238E27FC236}">
                <a16:creationId xmlns:a16="http://schemas.microsoft.com/office/drawing/2014/main" id="{9063AEE4-B004-496A-8E10-8E5236A61A05}"/>
              </a:ext>
            </a:extLst>
          </p:cNvPr>
          <p:cNvSpPr txBox="1">
            <a:spLocks/>
          </p:cNvSpPr>
          <p:nvPr/>
        </p:nvSpPr>
        <p:spPr>
          <a:xfrm>
            <a:off x="-2" y="4362134"/>
            <a:ext cx="4229101"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Operation</a:t>
            </a:r>
            <a:endParaRPr lang="de-DE" sz="6000" dirty="0">
              <a:solidFill>
                <a:schemeClr val="tx1"/>
              </a:solidFill>
              <a:latin typeface="Arial" charset="0"/>
              <a:ea typeface="Arial" charset="0"/>
              <a:cs typeface="Arial" charset="0"/>
            </a:endParaRPr>
          </a:p>
        </p:txBody>
      </p:sp>
      <p:sp>
        <p:nvSpPr>
          <p:cNvPr id="9" name="Inhaltsplatzhalter 6">
            <a:extLst>
              <a:ext uri="{FF2B5EF4-FFF2-40B4-BE49-F238E27FC236}">
                <a16:creationId xmlns:a16="http://schemas.microsoft.com/office/drawing/2014/main" id="{A698108F-3873-438C-B4B1-E1646C7C1848}"/>
              </a:ext>
            </a:extLst>
          </p:cNvPr>
          <p:cNvSpPr txBox="1">
            <a:spLocks/>
          </p:cNvSpPr>
          <p:nvPr/>
        </p:nvSpPr>
        <p:spPr>
          <a:xfrm>
            <a:off x="0" y="5504410"/>
            <a:ext cx="3562349"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Overlord</a:t>
            </a:r>
            <a:endParaRPr lang="de-CH" altLang="de-DE" sz="6000" dirty="0">
              <a:solidFill>
                <a:schemeClr val="tx1"/>
              </a:solidFill>
              <a:latin typeface="Arial" charset="0"/>
              <a:cs typeface="Arial" charset="0"/>
            </a:endParaRPr>
          </a:p>
        </p:txBody>
      </p:sp>
    </p:spTree>
    <p:extLst>
      <p:ext uri="{BB962C8B-B14F-4D97-AF65-F5344CB8AC3E}">
        <p14:creationId xmlns:p14="http://schemas.microsoft.com/office/powerpoint/2010/main" val="327852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ildergebnis für operation overlord">
            <a:extLst>
              <a:ext uri="{FF2B5EF4-FFF2-40B4-BE49-F238E27FC236}">
                <a16:creationId xmlns:a16="http://schemas.microsoft.com/office/drawing/2014/main" id="{63A54D8B-A832-4B05-853F-FF9AC0C59C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577" b="16063"/>
          <a:stretch/>
        </p:blipFill>
        <p:spPr bwMode="auto">
          <a:xfrm>
            <a:off x="0" y="0"/>
            <a:ext cx="12192002"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0F538970-E97B-4EC3-9548-2C036F1A5171}"/>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2" name="Inhaltsplatzhalter 6">
            <a:extLst>
              <a:ext uri="{FF2B5EF4-FFF2-40B4-BE49-F238E27FC236}">
                <a16:creationId xmlns:a16="http://schemas.microsoft.com/office/drawing/2014/main" id="{A92CD2CA-0EBE-45DF-9A3D-FFEABBD63F46}"/>
              </a:ext>
            </a:extLst>
          </p:cNvPr>
          <p:cNvSpPr txBox="1">
            <a:spLocks/>
          </p:cNvSpPr>
          <p:nvPr/>
        </p:nvSpPr>
        <p:spPr>
          <a:xfrm>
            <a:off x="5343525" y="484434"/>
            <a:ext cx="5953126"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Am 6. Juni 1944 ist es so weit: Mehr als 3’100 </a:t>
            </a:r>
            <a:r>
              <a:rPr lang="de-CH" sz="2400" b="1" dirty="0">
                <a:solidFill>
                  <a:schemeClr val="tx1"/>
                </a:solidFill>
                <a:latin typeface="Arial" charset="0"/>
                <a:ea typeface="Arial" charset="0"/>
                <a:cs typeface="Arial" charset="0"/>
              </a:rPr>
              <a:t>Landungsboote</a:t>
            </a:r>
            <a:r>
              <a:rPr lang="de-CH" sz="2400" dirty="0">
                <a:solidFill>
                  <a:schemeClr val="tx1"/>
                </a:solidFill>
                <a:latin typeface="Arial" charset="0"/>
                <a:ea typeface="Arial" charset="0"/>
                <a:cs typeface="Arial" charset="0"/>
              </a:rPr>
              <a:t>, 1’000 </a:t>
            </a:r>
            <a:r>
              <a:rPr lang="de-CH" sz="2400" b="1" dirty="0">
                <a:solidFill>
                  <a:schemeClr val="tx1"/>
                </a:solidFill>
                <a:latin typeface="Arial" charset="0"/>
                <a:ea typeface="Arial" charset="0"/>
                <a:cs typeface="Arial" charset="0"/>
              </a:rPr>
              <a:t>Kriegsschiffe</a:t>
            </a:r>
            <a:r>
              <a:rPr lang="de-CH" sz="2400" dirty="0">
                <a:solidFill>
                  <a:schemeClr val="tx1"/>
                </a:solidFill>
                <a:latin typeface="Arial" charset="0"/>
                <a:ea typeface="Arial" charset="0"/>
                <a:cs typeface="Arial" charset="0"/>
              </a:rPr>
              <a:t> und 7.500 </a:t>
            </a:r>
            <a:r>
              <a:rPr lang="de-CH" sz="2400" b="1" dirty="0">
                <a:solidFill>
                  <a:schemeClr val="tx1"/>
                </a:solidFill>
                <a:latin typeface="Arial" charset="0"/>
                <a:ea typeface="Arial" charset="0"/>
                <a:cs typeface="Arial" charset="0"/>
              </a:rPr>
              <a:t>Flugzeuge</a:t>
            </a:r>
            <a:r>
              <a:rPr lang="de-CH" sz="2400" dirty="0">
                <a:solidFill>
                  <a:schemeClr val="tx1"/>
                </a:solidFill>
                <a:latin typeface="Arial" charset="0"/>
                <a:ea typeface="Arial" charset="0"/>
                <a:cs typeface="Arial" charset="0"/>
              </a:rPr>
              <a:t> starten in der Nacht über den Ärmelkanal.</a:t>
            </a:r>
            <a:endParaRPr lang="de-DE" sz="2400" dirty="0">
              <a:solidFill>
                <a:schemeClr val="tx1"/>
              </a:solidFill>
              <a:latin typeface="Arial" charset="0"/>
              <a:ea typeface="Arial" charset="0"/>
              <a:cs typeface="Arial" charset="0"/>
            </a:endParaRPr>
          </a:p>
        </p:txBody>
      </p:sp>
      <p:sp>
        <p:nvSpPr>
          <p:cNvPr id="13" name="Inhaltsplatzhalter 6">
            <a:extLst>
              <a:ext uri="{FF2B5EF4-FFF2-40B4-BE49-F238E27FC236}">
                <a16:creationId xmlns:a16="http://schemas.microsoft.com/office/drawing/2014/main" id="{E7AC7C55-A6AB-49DB-9EC5-9390E76EC54C}"/>
              </a:ext>
            </a:extLst>
          </p:cNvPr>
          <p:cNvSpPr txBox="1">
            <a:spLocks/>
          </p:cNvSpPr>
          <p:nvPr/>
        </p:nvSpPr>
        <p:spPr>
          <a:xfrm>
            <a:off x="5343525" y="2153163"/>
            <a:ext cx="5953126"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Die Deutschen sind </a:t>
            </a:r>
            <a:r>
              <a:rPr lang="de-DE" sz="2400" b="1" dirty="0">
                <a:solidFill>
                  <a:schemeClr val="tx1"/>
                </a:solidFill>
                <a:latin typeface="Arial" charset="0"/>
                <a:ea typeface="Arial" charset="0"/>
                <a:cs typeface="Arial" charset="0"/>
              </a:rPr>
              <a:t>verwirrt</a:t>
            </a:r>
            <a:r>
              <a:rPr lang="de-DE" sz="2400" dirty="0">
                <a:solidFill>
                  <a:schemeClr val="tx1"/>
                </a:solidFill>
                <a:latin typeface="Arial" charset="0"/>
                <a:ea typeface="Arial" charset="0"/>
                <a:cs typeface="Arial" charset="0"/>
              </a:rPr>
              <a:t>: Sie rechnen zwar mit einer Invasion, jedoch an einer anderen Stelle.</a:t>
            </a:r>
          </a:p>
        </p:txBody>
      </p:sp>
      <p:sp>
        <p:nvSpPr>
          <p:cNvPr id="14" name="Inhaltsplatzhalter 6">
            <a:extLst>
              <a:ext uri="{FF2B5EF4-FFF2-40B4-BE49-F238E27FC236}">
                <a16:creationId xmlns:a16="http://schemas.microsoft.com/office/drawing/2014/main" id="{44DD8E1F-96AF-47C6-9EC5-10C0035B08A8}"/>
              </a:ext>
            </a:extLst>
          </p:cNvPr>
          <p:cNvSpPr txBox="1">
            <a:spLocks/>
          </p:cNvSpPr>
          <p:nvPr/>
        </p:nvSpPr>
        <p:spPr>
          <a:xfrm>
            <a:off x="0" y="5206572"/>
            <a:ext cx="3133725"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6000" dirty="0">
                <a:solidFill>
                  <a:schemeClr val="tx1"/>
                </a:solidFill>
                <a:latin typeface="Arial" charset="0"/>
                <a:ea typeface="Arial" charset="0"/>
                <a:cs typeface="Arial" charset="0"/>
              </a:rPr>
              <a:t> D-Day</a:t>
            </a:r>
          </a:p>
        </p:txBody>
      </p:sp>
    </p:spTree>
    <p:extLst>
      <p:ext uri="{BB962C8B-B14F-4D97-AF65-F5344CB8AC3E}">
        <p14:creationId xmlns:p14="http://schemas.microsoft.com/office/powerpoint/2010/main" val="151016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upload.wikimedia.org/wikipedia/commons/d/dc/D-day_Normandy_Nara_26-G-2343.jpg">
            <a:extLst>
              <a:ext uri="{FF2B5EF4-FFF2-40B4-BE49-F238E27FC236}">
                <a16:creationId xmlns:a16="http://schemas.microsoft.com/office/drawing/2014/main" id="{0DFB1907-4687-4252-A516-67FA08AE5E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039" b="1799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Inhaltsplatzhalter 6"/>
          <p:cNvSpPr txBox="1">
            <a:spLocks/>
          </p:cNvSpPr>
          <p:nvPr/>
        </p:nvSpPr>
        <p:spPr>
          <a:xfrm>
            <a:off x="5676900" y="2141596"/>
            <a:ext cx="6060421"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Tausende Soldaten sterben an den Stränden der Normandie im </a:t>
            </a:r>
            <a:r>
              <a:rPr lang="de-CH" sz="2400" b="1" dirty="0">
                <a:solidFill>
                  <a:schemeClr val="tx1"/>
                </a:solidFill>
                <a:latin typeface="Arial" charset="0"/>
                <a:ea typeface="Arial" charset="0"/>
                <a:cs typeface="Arial" charset="0"/>
              </a:rPr>
              <a:t>Gewehrfeuer</a:t>
            </a:r>
            <a:r>
              <a:rPr lang="de-CH" sz="2400" dirty="0">
                <a:solidFill>
                  <a:schemeClr val="tx1"/>
                </a:solidFill>
                <a:latin typeface="Arial" charset="0"/>
                <a:ea typeface="Arial" charset="0"/>
                <a:cs typeface="Arial" charset="0"/>
              </a:rPr>
              <a:t>, durch </a:t>
            </a:r>
            <a:r>
              <a:rPr lang="de-CH" sz="2400" b="1" dirty="0">
                <a:solidFill>
                  <a:schemeClr val="tx1"/>
                </a:solidFill>
                <a:latin typeface="Arial" charset="0"/>
                <a:ea typeface="Arial" charset="0"/>
                <a:cs typeface="Arial" charset="0"/>
              </a:rPr>
              <a:t>Minen</a:t>
            </a:r>
            <a:r>
              <a:rPr lang="de-CH" sz="2400" dirty="0">
                <a:solidFill>
                  <a:schemeClr val="tx1"/>
                </a:solidFill>
                <a:latin typeface="Arial" charset="0"/>
                <a:ea typeface="Arial" charset="0"/>
                <a:cs typeface="Arial" charset="0"/>
              </a:rPr>
              <a:t> oder </a:t>
            </a:r>
            <a:r>
              <a:rPr lang="de-CH" sz="2400" b="1" dirty="0">
                <a:solidFill>
                  <a:schemeClr val="tx1"/>
                </a:solidFill>
                <a:latin typeface="Arial" charset="0"/>
                <a:ea typeface="Arial" charset="0"/>
                <a:cs typeface="Arial" charset="0"/>
              </a:rPr>
              <a:t>ertrinken</a:t>
            </a:r>
            <a:r>
              <a:rPr lang="de-CH" sz="2400" dirty="0">
                <a:solidFill>
                  <a:schemeClr val="tx1"/>
                </a:solidFill>
                <a:latin typeface="Arial" charset="0"/>
                <a:ea typeface="Arial" charset="0"/>
                <a:cs typeface="Arial" charset="0"/>
              </a:rPr>
              <a:t>.</a:t>
            </a:r>
            <a:endParaRPr lang="de-DE" sz="2400" dirty="0">
              <a:solidFill>
                <a:schemeClr val="tx1"/>
              </a:solidFill>
              <a:latin typeface="Arial" charset="0"/>
              <a:ea typeface="Arial" charset="0"/>
              <a:cs typeface="Arial" charset="0"/>
            </a:endParaRPr>
          </a:p>
        </p:txBody>
      </p:sp>
      <p:sp>
        <p:nvSpPr>
          <p:cNvPr id="10" name="Textfeld 9">
            <a:extLst>
              <a:ext uri="{FF2B5EF4-FFF2-40B4-BE49-F238E27FC236}">
                <a16:creationId xmlns:a16="http://schemas.microsoft.com/office/drawing/2014/main" id="{0F538970-E97B-4EC3-9548-2C036F1A5171}"/>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1" name="Inhaltsplatzhalter 6">
            <a:extLst>
              <a:ext uri="{FF2B5EF4-FFF2-40B4-BE49-F238E27FC236}">
                <a16:creationId xmlns:a16="http://schemas.microsoft.com/office/drawing/2014/main" id="{F9014A0D-3FAB-4B4D-884A-6E6037F79505}"/>
              </a:ext>
            </a:extLst>
          </p:cNvPr>
          <p:cNvSpPr txBox="1">
            <a:spLocks/>
          </p:cNvSpPr>
          <p:nvPr/>
        </p:nvSpPr>
        <p:spPr>
          <a:xfrm>
            <a:off x="5676900" y="521794"/>
            <a:ext cx="6060423"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Den Alliierten kommt das Chaos auf deutscher Seite zugute: Die Landung am «D-Day» ist ein </a:t>
            </a:r>
            <a:r>
              <a:rPr lang="de-CH" sz="2400" b="1" dirty="0">
                <a:solidFill>
                  <a:schemeClr val="tx1"/>
                </a:solidFill>
                <a:latin typeface="Arial" charset="0"/>
                <a:ea typeface="Arial" charset="0"/>
                <a:cs typeface="Arial" charset="0"/>
              </a:rPr>
              <a:t>Erfolg</a:t>
            </a:r>
            <a:r>
              <a:rPr lang="de-CH" sz="2400" dirty="0">
                <a:solidFill>
                  <a:schemeClr val="tx1"/>
                </a:solidFill>
                <a:latin typeface="Arial" charset="0"/>
                <a:ea typeface="Arial" charset="0"/>
                <a:cs typeface="Arial" charset="0"/>
              </a:rPr>
              <a:t> – allerdings mit blutigem Preis.</a:t>
            </a:r>
            <a:endParaRPr lang="de-DE" sz="2400" dirty="0">
              <a:solidFill>
                <a:schemeClr val="tx1"/>
              </a:solidFill>
              <a:latin typeface="Arial" charset="0"/>
              <a:ea typeface="Arial" charset="0"/>
              <a:cs typeface="Arial" charset="0"/>
            </a:endParaRPr>
          </a:p>
        </p:txBody>
      </p:sp>
      <p:sp>
        <p:nvSpPr>
          <p:cNvPr id="12" name="Inhaltsplatzhalter 6">
            <a:extLst>
              <a:ext uri="{FF2B5EF4-FFF2-40B4-BE49-F238E27FC236}">
                <a16:creationId xmlns:a16="http://schemas.microsoft.com/office/drawing/2014/main" id="{37D4CB91-2BF1-4AE2-9FFF-C599B8A3EF86}"/>
              </a:ext>
            </a:extLst>
          </p:cNvPr>
          <p:cNvSpPr txBox="1">
            <a:spLocks/>
          </p:cNvSpPr>
          <p:nvPr/>
        </p:nvSpPr>
        <p:spPr>
          <a:xfrm>
            <a:off x="0" y="5206572"/>
            <a:ext cx="3133725"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6000" dirty="0">
                <a:solidFill>
                  <a:schemeClr val="tx1"/>
                </a:solidFill>
                <a:latin typeface="Arial" charset="0"/>
                <a:ea typeface="Arial" charset="0"/>
                <a:cs typeface="Arial" charset="0"/>
              </a:rPr>
              <a:t> D-Day</a:t>
            </a:r>
          </a:p>
        </p:txBody>
      </p:sp>
      <p:sp>
        <p:nvSpPr>
          <p:cNvPr id="13" name="Inhaltsplatzhalter 6">
            <a:extLst>
              <a:ext uri="{FF2B5EF4-FFF2-40B4-BE49-F238E27FC236}">
                <a16:creationId xmlns:a16="http://schemas.microsoft.com/office/drawing/2014/main" id="{5DB123DA-DCC9-4608-A3D0-F9D0BF4072C1}"/>
              </a:ext>
            </a:extLst>
          </p:cNvPr>
          <p:cNvSpPr txBox="1">
            <a:spLocks/>
          </p:cNvSpPr>
          <p:nvPr/>
        </p:nvSpPr>
        <p:spPr>
          <a:xfrm>
            <a:off x="5676901" y="3429000"/>
            <a:ext cx="6060422"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Dennoch: Die Landung der Alliierten in der Normandie gilt als der </a:t>
            </a:r>
            <a:r>
              <a:rPr lang="de-CH" sz="2400" b="1" dirty="0">
                <a:solidFill>
                  <a:schemeClr val="tx1"/>
                </a:solidFill>
                <a:latin typeface="Arial" charset="0"/>
                <a:ea typeface="Arial" charset="0"/>
                <a:cs typeface="Arial" charset="0"/>
              </a:rPr>
              <a:t>Anfang vom Ende </a:t>
            </a:r>
            <a:r>
              <a:rPr lang="de-CH" sz="2400" dirty="0">
                <a:solidFill>
                  <a:schemeClr val="tx1"/>
                </a:solidFill>
                <a:latin typeface="Arial" charset="0"/>
                <a:ea typeface="Arial" charset="0"/>
                <a:cs typeface="Arial" charset="0"/>
              </a:rPr>
              <a:t>des Zweiten Weltkrieges.</a:t>
            </a:r>
            <a:endParaRPr lang="de-DE" sz="24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40010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12"/>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7" name="Inhaltsplatzhalter 6"/>
          <p:cNvSpPr txBox="1">
            <a:spLocks/>
          </p:cNvSpPr>
          <p:nvPr/>
        </p:nvSpPr>
        <p:spPr>
          <a:xfrm>
            <a:off x="283542" y="273946"/>
            <a:ext cx="11624916" cy="612065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de-CH" altLang="de-DE" sz="2400" dirty="0">
                <a:solidFill>
                  <a:schemeClr val="tx1"/>
                </a:solidFill>
                <a:latin typeface="Arial" charset="0"/>
                <a:cs typeface="Arial" charset="0"/>
              </a:rPr>
              <a:t>«6. Juni 1944. Heute morgen zwei Minuten nach eins bin ich mit dem Fallschirm abgesprungen – sechseinhalb Stunden bevor unsere Streitkräfte von der See aus die Invasion in grossem Massstab begannen. Unsere erste Aufgabe als Luftlandetruppe war, eine Küstenbatterie zum Schweigen zu bringen. Weiter war es unsere Aufgabe, zwei wichtige Brücken im Norden von Caen zu sichern und sie zu halten, bis die Hauptkräfte eintrafen. Wir halten sie, sie sind noch unzerstört. Ich hielt, als ich hinabtrudelte, nach der Kirche Ausschau, die mir als Landemarke bezeichnet worden war, aber der Wind fasste mich und trieb mich nach Osten ab. Ich landete in einem Obstgarten vor einem Bauernhaus. Durfte ich zu dem Bauernhaus gehen und nach der Richtung fragen? Plötzlich ratterten Maschinengewehre. Ich warf mich eiligst zu Boden. Zwei Explosionen – Handgranaten. Ich konnte jetzt Gestalten sehen, die sich im Mondlicht bewegten. Ich kroch durch ein Gewirr von Stacheldraht in das nächste Feld und drückte mich an die Erde. Dann erschienen plötzlich am Feldrand zwei weitere Gestalten. Sie trugen Gewehre und kamen auf mich zu. Ein Granateneinschlag, und mit beiden Männern war es vorbei, keine 15 Meter von mir entfernt. Verstohlen kamen fünf Männer auf das Feld und riefen mich an. Ich war wieder bei unseren Fallschirmtruppen.»</a:t>
            </a:r>
            <a:endParaRPr lang="de-CH" altLang="de-DE" sz="2400" i="1" dirty="0">
              <a:solidFill>
                <a:schemeClr val="tx1"/>
              </a:solidFill>
              <a:latin typeface="Arial" charset="0"/>
              <a:cs typeface="Arial" charset="0"/>
            </a:endParaRPr>
          </a:p>
          <a:p>
            <a:pPr marL="0" indent="0" algn="ctr">
              <a:buNone/>
            </a:pPr>
            <a:r>
              <a:rPr lang="de-CH" sz="1800" dirty="0">
                <a:solidFill>
                  <a:schemeClr val="tx1"/>
                </a:solidFill>
                <a:latin typeface="Arial" charset="0"/>
                <a:ea typeface="Arial" charset="0"/>
                <a:cs typeface="Arial" charset="0"/>
              </a:rPr>
              <a:t>«The Daily Telegraph», London, 9. Juni 1944</a:t>
            </a:r>
          </a:p>
        </p:txBody>
      </p:sp>
    </p:spTree>
    <p:extLst>
      <p:ext uri="{BB962C8B-B14F-4D97-AF65-F5344CB8AC3E}">
        <p14:creationId xmlns:p14="http://schemas.microsoft.com/office/powerpoint/2010/main" val="271387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9879106" y="6382870"/>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20" name="Inhaltsplatzhalter 6"/>
          <p:cNvSpPr txBox="1">
            <a:spLocks/>
          </p:cNvSpPr>
          <p:nvPr/>
        </p:nvSpPr>
        <p:spPr>
          <a:xfrm>
            <a:off x="1826223" y="682850"/>
            <a:ext cx="3105203" cy="2419124"/>
          </a:xfrm>
          <a:prstGeom prst="rect">
            <a:avLst/>
          </a:prstGeom>
          <a:solidFill>
            <a:schemeClr val="bg2">
              <a:alpha val="50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Schau dir das kurze Video über einen deutschen Soldaten an, der sich an den D-Day erinnert, und löse die Aufgaben dazu.</a:t>
            </a:r>
            <a:r>
              <a:rPr lang="de-DE" sz="2400" dirty="0">
                <a:solidFill>
                  <a:schemeClr val="tx1"/>
                </a:solidFill>
                <a:latin typeface="Arial" charset="0"/>
                <a:ea typeface="Arial" charset="0"/>
                <a:cs typeface="Arial" charset="0"/>
                <a:hlinkClick r:id="rId3"/>
              </a:rPr>
              <a:t> </a:t>
            </a:r>
            <a:endParaRPr lang="de-CH" sz="2400" dirty="0">
              <a:solidFill>
                <a:schemeClr val="tx1"/>
              </a:solidFill>
              <a:latin typeface="Arial" charset="0"/>
              <a:ea typeface="Arial" charset="0"/>
              <a:cs typeface="Arial" charset="0"/>
            </a:endParaRPr>
          </a:p>
        </p:txBody>
      </p:sp>
      <p:pic>
        <p:nvPicPr>
          <p:cNvPr id="4098" name="Picture 2" descr="Bildergebnis für vide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4546" y="682850"/>
            <a:ext cx="1121468" cy="857173"/>
          </a:xfrm>
          <a:prstGeom prst="rect">
            <a:avLst/>
          </a:prstGeom>
          <a:noFill/>
          <a:extLst>
            <a:ext uri="{909E8E84-426E-40DD-AFC4-6F175D3DCCD1}">
              <a14:hiddenFill xmlns:a14="http://schemas.microsoft.com/office/drawing/2010/main">
                <a:solidFill>
                  <a:srgbClr val="FFFFFF"/>
                </a:solidFill>
              </a14:hiddenFill>
            </a:ext>
          </a:extLst>
        </p:spPr>
      </p:pic>
      <p:sp>
        <p:nvSpPr>
          <p:cNvPr id="7" name="Inhaltsplatzhalter 6">
            <a:extLst>
              <a:ext uri="{FF2B5EF4-FFF2-40B4-BE49-F238E27FC236}">
                <a16:creationId xmlns:a16="http://schemas.microsoft.com/office/drawing/2014/main" id="{B6643C8B-2F9F-4EA8-9A34-546A54D5BBC9}"/>
              </a:ext>
            </a:extLst>
          </p:cNvPr>
          <p:cNvSpPr txBox="1">
            <a:spLocks/>
          </p:cNvSpPr>
          <p:nvPr/>
        </p:nvSpPr>
        <p:spPr>
          <a:xfrm>
            <a:off x="0" y="5206572"/>
            <a:ext cx="3133725"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6000" dirty="0">
                <a:solidFill>
                  <a:schemeClr val="tx1"/>
                </a:solidFill>
                <a:latin typeface="Arial" charset="0"/>
                <a:ea typeface="Arial" charset="0"/>
                <a:cs typeface="Arial" charset="0"/>
              </a:rPr>
              <a:t> D-Day</a:t>
            </a:r>
          </a:p>
        </p:txBody>
      </p:sp>
      <p:pic>
        <p:nvPicPr>
          <p:cNvPr id="3" name="Grafik 2">
            <a:hlinkClick r:id="rId5"/>
            <a:extLst>
              <a:ext uri="{FF2B5EF4-FFF2-40B4-BE49-F238E27FC236}">
                <a16:creationId xmlns:a16="http://schemas.microsoft.com/office/drawing/2014/main" id="{03C1DF91-A719-418F-B2DB-F2A157AB7C86}"/>
              </a:ext>
            </a:extLst>
          </p:cNvPr>
          <p:cNvPicPr>
            <a:picLocks noChangeAspect="1"/>
          </p:cNvPicPr>
          <p:nvPr/>
        </p:nvPicPr>
        <p:blipFill rotWithShape="1">
          <a:blip r:embed="rId6"/>
          <a:srcRect l="15860" t="12933" r="38906" b="38606"/>
          <a:stretch/>
        </p:blipFill>
        <p:spPr>
          <a:xfrm>
            <a:off x="5105399" y="682850"/>
            <a:ext cx="6472046" cy="3755800"/>
          </a:xfrm>
          <a:prstGeom prst="rect">
            <a:avLst/>
          </a:prstGeom>
        </p:spPr>
      </p:pic>
    </p:spTree>
    <p:extLst>
      <p:ext uri="{BB962C8B-B14F-4D97-AF65-F5344CB8AC3E}">
        <p14:creationId xmlns:p14="http://schemas.microsoft.com/office/powerpoint/2010/main" val="3423473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ildergebnis für v2">
            <a:extLst>
              <a:ext uri="{FF2B5EF4-FFF2-40B4-BE49-F238E27FC236}">
                <a16:creationId xmlns:a16="http://schemas.microsoft.com/office/drawing/2014/main" id="{C66D87DF-F9BE-4B01-8064-9BCBABE9C7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097" y="-3284"/>
            <a:ext cx="5099904" cy="6861284"/>
          </a:xfrm>
          <a:prstGeom prst="rect">
            <a:avLst/>
          </a:prstGeom>
          <a:noFill/>
          <a:extLst>
            <a:ext uri="{909E8E84-426E-40DD-AFC4-6F175D3DCCD1}">
              <a14:hiddenFill xmlns:a14="http://schemas.microsoft.com/office/drawing/2010/main">
                <a:solidFill>
                  <a:srgbClr val="FFFFFF"/>
                </a:solidFill>
              </a14:hiddenFill>
            </a:ext>
          </a:extLst>
        </p:spPr>
      </p:pic>
      <p:sp>
        <p:nvSpPr>
          <p:cNvPr id="6" name="Inhaltsplatzhalter 6"/>
          <p:cNvSpPr txBox="1">
            <a:spLocks/>
          </p:cNvSpPr>
          <p:nvPr/>
        </p:nvSpPr>
        <p:spPr>
          <a:xfrm>
            <a:off x="847725" y="542552"/>
            <a:ext cx="5629275" cy="1754326"/>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Schon 1943 kündigt die NS-Propaganda die Bombardierung Englands mit «</a:t>
            </a:r>
            <a:r>
              <a:rPr lang="de-CH" sz="2400" b="1" dirty="0">
                <a:solidFill>
                  <a:schemeClr val="tx1"/>
                </a:solidFill>
                <a:latin typeface="Arial" charset="0"/>
                <a:ea typeface="Arial" charset="0"/>
                <a:cs typeface="Arial" charset="0"/>
              </a:rPr>
              <a:t>Vergeltungswaffen</a:t>
            </a:r>
            <a:r>
              <a:rPr lang="de-CH" sz="2400" dirty="0">
                <a:solidFill>
                  <a:schemeClr val="tx1"/>
                </a:solidFill>
                <a:latin typeface="Arial" charset="0"/>
                <a:ea typeface="Arial" charset="0"/>
                <a:cs typeface="Arial" charset="0"/>
              </a:rPr>
              <a:t>» an, um die Moral der Zivilbevölkerung und der Soldaten aufrechtzuerhalten.</a:t>
            </a:r>
            <a:endParaRPr lang="de-DE" sz="2400" dirty="0">
              <a:solidFill>
                <a:schemeClr val="tx1"/>
              </a:solidFill>
              <a:latin typeface="Arial" charset="0"/>
              <a:ea typeface="Arial" charset="0"/>
              <a:cs typeface="Arial" charset="0"/>
            </a:endParaRPr>
          </a:p>
        </p:txBody>
      </p:sp>
      <p:sp>
        <p:nvSpPr>
          <p:cNvPr id="10" name="Textfeld 9">
            <a:extLst>
              <a:ext uri="{FF2B5EF4-FFF2-40B4-BE49-F238E27FC236}">
                <a16:creationId xmlns:a16="http://schemas.microsoft.com/office/drawing/2014/main" id="{0F538970-E97B-4EC3-9548-2C036F1A5171}"/>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1" name="Inhaltsplatzhalter 6">
            <a:extLst>
              <a:ext uri="{FF2B5EF4-FFF2-40B4-BE49-F238E27FC236}">
                <a16:creationId xmlns:a16="http://schemas.microsoft.com/office/drawing/2014/main" id="{F9014A0D-3FAB-4B4D-884A-6E6037F79505}"/>
              </a:ext>
            </a:extLst>
          </p:cNvPr>
          <p:cNvSpPr txBox="1">
            <a:spLocks/>
          </p:cNvSpPr>
          <p:nvPr/>
        </p:nvSpPr>
        <p:spPr>
          <a:xfrm>
            <a:off x="847725" y="2515824"/>
            <a:ext cx="5629276"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Diese neuen «Wunderwaffen» sind unbemannte </a:t>
            </a:r>
            <a:r>
              <a:rPr lang="de-CH" sz="2400" b="1" dirty="0">
                <a:solidFill>
                  <a:schemeClr val="tx1"/>
                </a:solidFill>
                <a:latin typeface="Arial" charset="0"/>
                <a:ea typeface="Arial" charset="0"/>
                <a:cs typeface="Arial" charset="0"/>
              </a:rPr>
              <a:t>Flugbomben</a:t>
            </a:r>
            <a:r>
              <a:rPr lang="de-CH" sz="2400" dirty="0">
                <a:solidFill>
                  <a:schemeClr val="tx1"/>
                </a:solidFill>
                <a:latin typeface="Arial" charset="0"/>
                <a:ea typeface="Arial" charset="0"/>
                <a:cs typeface="Arial" charset="0"/>
              </a:rPr>
              <a:t> mit einem Triebwerk.</a:t>
            </a:r>
            <a:endParaRPr lang="de-DE" sz="2400" dirty="0">
              <a:solidFill>
                <a:schemeClr val="tx1"/>
              </a:solidFill>
              <a:latin typeface="Arial" charset="0"/>
              <a:ea typeface="Arial" charset="0"/>
              <a:cs typeface="Arial" charset="0"/>
            </a:endParaRPr>
          </a:p>
        </p:txBody>
      </p:sp>
      <p:sp>
        <p:nvSpPr>
          <p:cNvPr id="8" name="Inhaltsplatzhalter 6">
            <a:extLst>
              <a:ext uri="{FF2B5EF4-FFF2-40B4-BE49-F238E27FC236}">
                <a16:creationId xmlns:a16="http://schemas.microsoft.com/office/drawing/2014/main" id="{9063AEE4-B004-496A-8E10-8E5236A61A05}"/>
              </a:ext>
            </a:extLst>
          </p:cNvPr>
          <p:cNvSpPr txBox="1">
            <a:spLocks/>
          </p:cNvSpPr>
          <p:nvPr/>
        </p:nvSpPr>
        <p:spPr>
          <a:xfrm>
            <a:off x="-2" y="4362134"/>
            <a:ext cx="6477002"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«Wunderwaffen»:</a:t>
            </a:r>
            <a:endParaRPr lang="de-DE" sz="6000" dirty="0">
              <a:solidFill>
                <a:schemeClr val="tx1"/>
              </a:solidFill>
              <a:latin typeface="Arial" charset="0"/>
              <a:ea typeface="Arial" charset="0"/>
              <a:cs typeface="Arial" charset="0"/>
            </a:endParaRPr>
          </a:p>
        </p:txBody>
      </p:sp>
      <p:sp>
        <p:nvSpPr>
          <p:cNvPr id="9" name="Inhaltsplatzhalter 6">
            <a:extLst>
              <a:ext uri="{FF2B5EF4-FFF2-40B4-BE49-F238E27FC236}">
                <a16:creationId xmlns:a16="http://schemas.microsoft.com/office/drawing/2014/main" id="{A698108F-3873-438C-B4B1-E1646C7C1848}"/>
              </a:ext>
            </a:extLst>
          </p:cNvPr>
          <p:cNvSpPr txBox="1">
            <a:spLocks/>
          </p:cNvSpPr>
          <p:nvPr/>
        </p:nvSpPr>
        <p:spPr>
          <a:xfrm>
            <a:off x="0" y="5504410"/>
            <a:ext cx="413385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V1 und V2</a:t>
            </a:r>
            <a:endParaRPr lang="de-CH" altLang="de-DE" sz="6000" dirty="0">
              <a:solidFill>
                <a:schemeClr val="tx1"/>
              </a:solidFill>
              <a:latin typeface="Arial" charset="0"/>
              <a:cs typeface="Arial" charset="0"/>
            </a:endParaRPr>
          </a:p>
        </p:txBody>
      </p:sp>
    </p:spTree>
    <p:extLst>
      <p:ext uri="{BB962C8B-B14F-4D97-AF65-F5344CB8AC3E}">
        <p14:creationId xmlns:p14="http://schemas.microsoft.com/office/powerpoint/2010/main" val="2232610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Bildergebnis für v1">
            <a:extLst>
              <a:ext uri="{FF2B5EF4-FFF2-40B4-BE49-F238E27FC236}">
                <a16:creationId xmlns:a16="http://schemas.microsoft.com/office/drawing/2014/main" id="{8DA58663-0656-415F-A313-CE786AA897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440"/>
          <a:stretch/>
        </p:blipFill>
        <p:spPr bwMode="auto">
          <a:xfrm>
            <a:off x="-2" y="-3285"/>
            <a:ext cx="12211051" cy="6868716"/>
          </a:xfrm>
          <a:prstGeom prst="rect">
            <a:avLst/>
          </a:prstGeom>
          <a:noFill/>
          <a:extLst>
            <a:ext uri="{909E8E84-426E-40DD-AFC4-6F175D3DCCD1}">
              <a14:hiddenFill xmlns:a14="http://schemas.microsoft.com/office/drawing/2010/main">
                <a:solidFill>
                  <a:srgbClr val="FFFFFF"/>
                </a:solidFill>
              </a14:hiddenFill>
            </a:ext>
          </a:extLst>
        </p:spPr>
      </p:pic>
      <p:sp>
        <p:nvSpPr>
          <p:cNvPr id="6" name="Inhaltsplatzhalter 6"/>
          <p:cNvSpPr txBox="1">
            <a:spLocks/>
          </p:cNvSpPr>
          <p:nvPr/>
        </p:nvSpPr>
        <p:spPr>
          <a:xfrm>
            <a:off x="8095073" y="3946636"/>
            <a:ext cx="3695700" cy="1754326"/>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Am 13. Juni 1944 wird die erste </a:t>
            </a:r>
            <a:r>
              <a:rPr lang="de-CH" sz="2400" b="1" dirty="0">
                <a:solidFill>
                  <a:schemeClr val="tx1"/>
                </a:solidFill>
                <a:latin typeface="Arial" charset="0"/>
                <a:ea typeface="Arial" charset="0"/>
                <a:cs typeface="Arial" charset="0"/>
              </a:rPr>
              <a:t>V1-Bombe</a:t>
            </a:r>
            <a:r>
              <a:rPr lang="de-CH" sz="2400" dirty="0">
                <a:solidFill>
                  <a:schemeClr val="tx1"/>
                </a:solidFill>
                <a:latin typeface="Arial" charset="0"/>
                <a:ea typeface="Arial" charset="0"/>
                <a:cs typeface="Arial" charset="0"/>
              </a:rPr>
              <a:t> von Nordfrankreich aus auf die britische Hauptstadt London abgefeuert. </a:t>
            </a:r>
            <a:endParaRPr lang="de-DE" sz="2400" dirty="0">
              <a:solidFill>
                <a:schemeClr val="tx1"/>
              </a:solidFill>
              <a:latin typeface="Arial" charset="0"/>
              <a:ea typeface="Arial" charset="0"/>
              <a:cs typeface="Arial" charset="0"/>
            </a:endParaRPr>
          </a:p>
        </p:txBody>
      </p:sp>
      <p:sp>
        <p:nvSpPr>
          <p:cNvPr id="10" name="Textfeld 9">
            <a:extLst>
              <a:ext uri="{FF2B5EF4-FFF2-40B4-BE49-F238E27FC236}">
                <a16:creationId xmlns:a16="http://schemas.microsoft.com/office/drawing/2014/main" id="{0F538970-E97B-4EC3-9548-2C036F1A5171}"/>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8" name="Inhaltsplatzhalter 6">
            <a:extLst>
              <a:ext uri="{FF2B5EF4-FFF2-40B4-BE49-F238E27FC236}">
                <a16:creationId xmlns:a16="http://schemas.microsoft.com/office/drawing/2014/main" id="{9063AEE4-B004-496A-8E10-8E5236A61A05}"/>
              </a:ext>
            </a:extLst>
          </p:cNvPr>
          <p:cNvSpPr txBox="1">
            <a:spLocks/>
          </p:cNvSpPr>
          <p:nvPr/>
        </p:nvSpPr>
        <p:spPr>
          <a:xfrm>
            <a:off x="-2" y="4362134"/>
            <a:ext cx="6477002"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«Wunderwaffen»:</a:t>
            </a:r>
            <a:endParaRPr lang="de-DE" sz="6000" dirty="0">
              <a:solidFill>
                <a:schemeClr val="tx1"/>
              </a:solidFill>
              <a:latin typeface="Arial" charset="0"/>
              <a:ea typeface="Arial" charset="0"/>
              <a:cs typeface="Arial" charset="0"/>
            </a:endParaRPr>
          </a:p>
        </p:txBody>
      </p:sp>
      <p:sp>
        <p:nvSpPr>
          <p:cNvPr id="9" name="Inhaltsplatzhalter 6">
            <a:extLst>
              <a:ext uri="{FF2B5EF4-FFF2-40B4-BE49-F238E27FC236}">
                <a16:creationId xmlns:a16="http://schemas.microsoft.com/office/drawing/2014/main" id="{A698108F-3873-438C-B4B1-E1646C7C1848}"/>
              </a:ext>
            </a:extLst>
          </p:cNvPr>
          <p:cNvSpPr txBox="1">
            <a:spLocks/>
          </p:cNvSpPr>
          <p:nvPr/>
        </p:nvSpPr>
        <p:spPr>
          <a:xfrm>
            <a:off x="0" y="5504410"/>
            <a:ext cx="413385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V1 und V2</a:t>
            </a:r>
            <a:endParaRPr lang="de-CH" altLang="de-DE" sz="6000" dirty="0">
              <a:solidFill>
                <a:schemeClr val="tx1"/>
              </a:solidFill>
              <a:latin typeface="Arial" charset="0"/>
              <a:cs typeface="Arial" charset="0"/>
            </a:endParaRPr>
          </a:p>
        </p:txBody>
      </p:sp>
    </p:spTree>
    <p:extLst>
      <p:ext uri="{BB962C8B-B14F-4D97-AF65-F5344CB8AC3E}">
        <p14:creationId xmlns:p14="http://schemas.microsoft.com/office/powerpoint/2010/main" val="253876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Bildergebnis für v2">
            <a:extLst>
              <a:ext uri="{FF2B5EF4-FFF2-40B4-BE49-F238E27FC236}">
                <a16:creationId xmlns:a16="http://schemas.microsoft.com/office/drawing/2014/main" id="{A703C2BB-041C-4BD3-9DCD-9308B2F88C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0375" y="0"/>
            <a:ext cx="5381625"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Inhaltsplatzhalter 6"/>
          <p:cNvSpPr txBox="1">
            <a:spLocks/>
          </p:cNvSpPr>
          <p:nvPr/>
        </p:nvSpPr>
        <p:spPr>
          <a:xfrm>
            <a:off x="657226" y="466613"/>
            <a:ext cx="5723348" cy="1754326"/>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Nachdem am 7. September 1944 die erste </a:t>
            </a:r>
            <a:r>
              <a:rPr lang="de-CH" sz="2400" b="1" dirty="0">
                <a:solidFill>
                  <a:schemeClr val="tx1"/>
                </a:solidFill>
                <a:latin typeface="Arial" charset="0"/>
                <a:ea typeface="Arial" charset="0"/>
                <a:cs typeface="Arial" charset="0"/>
              </a:rPr>
              <a:t>V2</a:t>
            </a:r>
            <a:r>
              <a:rPr lang="de-CH" sz="2400" dirty="0">
                <a:solidFill>
                  <a:schemeClr val="tx1"/>
                </a:solidFill>
                <a:latin typeface="Arial" charset="0"/>
                <a:ea typeface="Arial" charset="0"/>
                <a:cs typeface="Arial" charset="0"/>
              </a:rPr>
              <a:t> auf London abgefeuert wird, starten bis Ende März 1945 über 3’000 Raketen mit Zielen in England, Belgien und Frankreich. </a:t>
            </a:r>
            <a:endParaRPr lang="de-DE" sz="2400" dirty="0">
              <a:solidFill>
                <a:schemeClr val="tx1"/>
              </a:solidFill>
              <a:latin typeface="Arial" charset="0"/>
              <a:ea typeface="Arial" charset="0"/>
              <a:cs typeface="Arial" charset="0"/>
            </a:endParaRPr>
          </a:p>
        </p:txBody>
      </p:sp>
      <p:sp>
        <p:nvSpPr>
          <p:cNvPr id="10" name="Textfeld 9">
            <a:extLst>
              <a:ext uri="{FF2B5EF4-FFF2-40B4-BE49-F238E27FC236}">
                <a16:creationId xmlns:a16="http://schemas.microsoft.com/office/drawing/2014/main" id="{0F538970-E97B-4EC3-9548-2C036F1A5171}"/>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8" name="Inhaltsplatzhalter 6">
            <a:extLst>
              <a:ext uri="{FF2B5EF4-FFF2-40B4-BE49-F238E27FC236}">
                <a16:creationId xmlns:a16="http://schemas.microsoft.com/office/drawing/2014/main" id="{9063AEE4-B004-496A-8E10-8E5236A61A05}"/>
              </a:ext>
            </a:extLst>
          </p:cNvPr>
          <p:cNvSpPr txBox="1">
            <a:spLocks/>
          </p:cNvSpPr>
          <p:nvPr/>
        </p:nvSpPr>
        <p:spPr>
          <a:xfrm>
            <a:off x="-2" y="4362134"/>
            <a:ext cx="6477002"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«Wunderwaffen»:</a:t>
            </a:r>
            <a:endParaRPr lang="de-DE" sz="6000" dirty="0">
              <a:solidFill>
                <a:schemeClr val="tx1"/>
              </a:solidFill>
              <a:latin typeface="Arial" charset="0"/>
              <a:ea typeface="Arial" charset="0"/>
              <a:cs typeface="Arial" charset="0"/>
            </a:endParaRPr>
          </a:p>
        </p:txBody>
      </p:sp>
      <p:sp>
        <p:nvSpPr>
          <p:cNvPr id="9" name="Inhaltsplatzhalter 6">
            <a:extLst>
              <a:ext uri="{FF2B5EF4-FFF2-40B4-BE49-F238E27FC236}">
                <a16:creationId xmlns:a16="http://schemas.microsoft.com/office/drawing/2014/main" id="{A698108F-3873-438C-B4B1-E1646C7C1848}"/>
              </a:ext>
            </a:extLst>
          </p:cNvPr>
          <p:cNvSpPr txBox="1">
            <a:spLocks/>
          </p:cNvSpPr>
          <p:nvPr/>
        </p:nvSpPr>
        <p:spPr>
          <a:xfrm>
            <a:off x="0" y="5504410"/>
            <a:ext cx="413385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V1 und V2</a:t>
            </a:r>
            <a:endParaRPr lang="de-CH" altLang="de-DE" sz="6000" dirty="0">
              <a:solidFill>
                <a:schemeClr val="tx1"/>
              </a:solidFill>
              <a:latin typeface="Arial" charset="0"/>
              <a:cs typeface="Arial" charset="0"/>
            </a:endParaRPr>
          </a:p>
        </p:txBody>
      </p:sp>
      <p:sp>
        <p:nvSpPr>
          <p:cNvPr id="7" name="Inhaltsplatzhalter 6">
            <a:extLst>
              <a:ext uri="{FF2B5EF4-FFF2-40B4-BE49-F238E27FC236}">
                <a16:creationId xmlns:a16="http://schemas.microsoft.com/office/drawing/2014/main" id="{8A3B56FA-7308-4306-97B4-E111FF4F4A3F}"/>
              </a:ext>
            </a:extLst>
          </p:cNvPr>
          <p:cNvSpPr txBox="1">
            <a:spLocks/>
          </p:cNvSpPr>
          <p:nvPr/>
        </p:nvSpPr>
        <p:spPr>
          <a:xfrm>
            <a:off x="657226" y="2439885"/>
            <a:ext cx="5723348"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cs typeface="Arial" charset="0"/>
              </a:rPr>
              <a:t>Insgesamt sterben bei den Angriffen schätzungsweise </a:t>
            </a:r>
            <a:r>
              <a:rPr lang="de-CH" sz="2400" b="1" dirty="0">
                <a:solidFill>
                  <a:schemeClr val="tx1"/>
                </a:solidFill>
                <a:latin typeface="Arial" charset="0"/>
                <a:cs typeface="Arial" charset="0"/>
              </a:rPr>
              <a:t>8’000 bis 12’000 Menschen</a:t>
            </a:r>
            <a:r>
              <a:rPr lang="de-CH" sz="2400" dirty="0">
                <a:solidFill>
                  <a:schemeClr val="tx1"/>
                </a:solidFill>
                <a:latin typeface="Arial" charset="0"/>
                <a:cs typeface="Arial" charset="0"/>
              </a:rPr>
              <a:t>, hauptsächlich in London und Antwerpen.</a:t>
            </a:r>
            <a:endParaRPr lang="de-DE" sz="2400" dirty="0">
              <a:solidFill>
                <a:schemeClr val="tx1"/>
              </a:solidFill>
              <a:latin typeface="Arial" charset="0"/>
              <a:cs typeface="Arial" charset="0"/>
            </a:endParaRPr>
          </a:p>
        </p:txBody>
      </p:sp>
    </p:spTree>
    <p:extLst>
      <p:ext uri="{BB962C8B-B14F-4D97-AF65-F5344CB8AC3E}">
        <p14:creationId xmlns:p14="http://schemas.microsoft.com/office/powerpoint/2010/main" val="4200981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Bildergebnis für KZ Dora-Mittelbau ein">
            <a:extLst>
              <a:ext uri="{FF2B5EF4-FFF2-40B4-BE49-F238E27FC236}">
                <a16:creationId xmlns:a16="http://schemas.microsoft.com/office/drawing/2014/main" id="{1C4C9296-9D7D-40B8-91E8-27BC3C8FCD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489" b="15706"/>
          <a:stretch/>
        </p:blipFill>
        <p:spPr bwMode="auto">
          <a:xfrm>
            <a:off x="-2"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Inhaltsplatzhalter 6"/>
          <p:cNvSpPr txBox="1">
            <a:spLocks/>
          </p:cNvSpPr>
          <p:nvPr/>
        </p:nvSpPr>
        <p:spPr>
          <a:xfrm>
            <a:off x="4514850" y="422643"/>
            <a:ext cx="7133049" cy="424732"/>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Die V2-Bomben werden von </a:t>
            </a:r>
            <a:r>
              <a:rPr lang="de-CH" sz="2400" b="1" dirty="0">
                <a:solidFill>
                  <a:schemeClr val="tx1"/>
                </a:solidFill>
                <a:latin typeface="Arial" charset="0"/>
                <a:ea typeface="Arial" charset="0"/>
                <a:cs typeface="Arial" charset="0"/>
              </a:rPr>
              <a:t>Häftlingen</a:t>
            </a:r>
            <a:r>
              <a:rPr lang="de-CH" sz="2400" dirty="0">
                <a:solidFill>
                  <a:schemeClr val="tx1"/>
                </a:solidFill>
                <a:latin typeface="Arial" charset="0"/>
                <a:ea typeface="Arial" charset="0"/>
                <a:cs typeface="Arial" charset="0"/>
              </a:rPr>
              <a:t> gebaut.</a:t>
            </a:r>
            <a:endParaRPr lang="de-DE" sz="2400" dirty="0">
              <a:solidFill>
                <a:schemeClr val="tx1"/>
              </a:solidFill>
              <a:latin typeface="Arial" charset="0"/>
              <a:ea typeface="Arial" charset="0"/>
              <a:cs typeface="Arial" charset="0"/>
            </a:endParaRPr>
          </a:p>
        </p:txBody>
      </p:sp>
      <p:sp>
        <p:nvSpPr>
          <p:cNvPr id="10" name="Textfeld 9">
            <a:extLst>
              <a:ext uri="{FF2B5EF4-FFF2-40B4-BE49-F238E27FC236}">
                <a16:creationId xmlns:a16="http://schemas.microsoft.com/office/drawing/2014/main" id="{0F538970-E97B-4EC3-9548-2C036F1A5171}"/>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8" name="Inhaltsplatzhalter 6">
            <a:extLst>
              <a:ext uri="{FF2B5EF4-FFF2-40B4-BE49-F238E27FC236}">
                <a16:creationId xmlns:a16="http://schemas.microsoft.com/office/drawing/2014/main" id="{9063AEE4-B004-496A-8E10-8E5236A61A05}"/>
              </a:ext>
            </a:extLst>
          </p:cNvPr>
          <p:cNvSpPr txBox="1">
            <a:spLocks/>
          </p:cNvSpPr>
          <p:nvPr/>
        </p:nvSpPr>
        <p:spPr>
          <a:xfrm>
            <a:off x="-2" y="4362134"/>
            <a:ext cx="6477002"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«Wunderwaffen»:</a:t>
            </a:r>
            <a:endParaRPr lang="de-DE" sz="6000" dirty="0">
              <a:solidFill>
                <a:schemeClr val="tx1"/>
              </a:solidFill>
              <a:latin typeface="Arial" charset="0"/>
              <a:ea typeface="Arial" charset="0"/>
              <a:cs typeface="Arial" charset="0"/>
            </a:endParaRPr>
          </a:p>
        </p:txBody>
      </p:sp>
      <p:sp>
        <p:nvSpPr>
          <p:cNvPr id="9" name="Inhaltsplatzhalter 6">
            <a:extLst>
              <a:ext uri="{FF2B5EF4-FFF2-40B4-BE49-F238E27FC236}">
                <a16:creationId xmlns:a16="http://schemas.microsoft.com/office/drawing/2014/main" id="{A698108F-3873-438C-B4B1-E1646C7C1848}"/>
              </a:ext>
            </a:extLst>
          </p:cNvPr>
          <p:cNvSpPr txBox="1">
            <a:spLocks/>
          </p:cNvSpPr>
          <p:nvPr/>
        </p:nvSpPr>
        <p:spPr>
          <a:xfrm>
            <a:off x="0" y="5504410"/>
            <a:ext cx="413385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V1 und V2</a:t>
            </a:r>
            <a:endParaRPr lang="de-CH" altLang="de-DE" sz="6000" dirty="0">
              <a:solidFill>
                <a:schemeClr val="tx1"/>
              </a:solidFill>
              <a:latin typeface="Arial" charset="0"/>
              <a:cs typeface="Arial" charset="0"/>
            </a:endParaRPr>
          </a:p>
        </p:txBody>
      </p:sp>
      <p:sp>
        <p:nvSpPr>
          <p:cNvPr id="7" name="Inhaltsplatzhalter 6">
            <a:extLst>
              <a:ext uri="{FF2B5EF4-FFF2-40B4-BE49-F238E27FC236}">
                <a16:creationId xmlns:a16="http://schemas.microsoft.com/office/drawing/2014/main" id="{8A3B56FA-7308-4306-97B4-E111FF4F4A3F}"/>
              </a:ext>
            </a:extLst>
          </p:cNvPr>
          <p:cNvSpPr txBox="1">
            <a:spLocks/>
          </p:cNvSpPr>
          <p:nvPr/>
        </p:nvSpPr>
        <p:spPr>
          <a:xfrm>
            <a:off x="4514850" y="1060401"/>
            <a:ext cx="7133049"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Über </a:t>
            </a:r>
            <a:r>
              <a:rPr lang="de-CH" sz="2400" b="1" dirty="0">
                <a:solidFill>
                  <a:schemeClr val="tx1"/>
                </a:solidFill>
                <a:latin typeface="Arial" charset="0"/>
                <a:ea typeface="Arial" charset="0"/>
                <a:cs typeface="Arial" charset="0"/>
              </a:rPr>
              <a:t>12’000</a:t>
            </a:r>
            <a:r>
              <a:rPr lang="de-CH" sz="2400" dirty="0">
                <a:solidFill>
                  <a:schemeClr val="tx1"/>
                </a:solidFill>
                <a:latin typeface="Arial" charset="0"/>
                <a:ea typeface="Arial" charset="0"/>
                <a:cs typeface="Arial" charset="0"/>
              </a:rPr>
              <a:t> von ihnen sterben wegen miserablen Arbeitsbedingungen.</a:t>
            </a:r>
            <a:endParaRPr lang="de-DE" sz="2400" dirty="0">
              <a:solidFill>
                <a:schemeClr val="tx1"/>
              </a:solidFill>
              <a:latin typeface="Arial" charset="0"/>
              <a:cs typeface="Arial" charset="0"/>
            </a:endParaRPr>
          </a:p>
        </p:txBody>
      </p:sp>
      <p:sp>
        <p:nvSpPr>
          <p:cNvPr id="11" name="Inhaltsplatzhalter 6">
            <a:extLst>
              <a:ext uri="{FF2B5EF4-FFF2-40B4-BE49-F238E27FC236}">
                <a16:creationId xmlns:a16="http://schemas.microsoft.com/office/drawing/2014/main" id="{8D1E20C4-49E1-492C-9E51-E5E6B0BA4635}"/>
              </a:ext>
            </a:extLst>
          </p:cNvPr>
          <p:cNvSpPr txBox="1">
            <a:spLocks/>
          </p:cNvSpPr>
          <p:nvPr/>
        </p:nvSpPr>
        <p:spPr>
          <a:xfrm>
            <a:off x="4514850" y="2030557"/>
            <a:ext cx="7133049"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Sie müssen in </a:t>
            </a:r>
            <a:r>
              <a:rPr lang="de-CH" sz="2400" b="1" dirty="0">
                <a:solidFill>
                  <a:schemeClr val="tx1"/>
                </a:solidFill>
                <a:latin typeface="Arial" charset="0"/>
                <a:ea typeface="Arial" charset="0"/>
                <a:cs typeface="Arial" charset="0"/>
              </a:rPr>
              <a:t>kalten Stollen </a:t>
            </a:r>
            <a:r>
              <a:rPr lang="de-CH" sz="2400" dirty="0">
                <a:solidFill>
                  <a:schemeClr val="tx1"/>
                </a:solidFill>
                <a:latin typeface="Arial" charset="0"/>
                <a:ea typeface="Arial" charset="0"/>
                <a:cs typeface="Arial" charset="0"/>
              </a:rPr>
              <a:t>auf Holzpritschen schlafen, haben </a:t>
            </a:r>
            <a:r>
              <a:rPr lang="de-CH" sz="2400" b="1" dirty="0">
                <a:solidFill>
                  <a:schemeClr val="tx1"/>
                </a:solidFill>
                <a:latin typeface="Arial" charset="0"/>
                <a:ea typeface="Arial" charset="0"/>
                <a:cs typeface="Arial" charset="0"/>
              </a:rPr>
              <a:t>keine warme Kleidung</a:t>
            </a:r>
            <a:r>
              <a:rPr lang="de-CH" sz="2400" dirty="0">
                <a:solidFill>
                  <a:schemeClr val="tx1"/>
                </a:solidFill>
                <a:latin typeface="Arial" charset="0"/>
                <a:ea typeface="Arial" charset="0"/>
                <a:cs typeface="Arial" charset="0"/>
              </a:rPr>
              <a:t>, nicht genügend </a:t>
            </a:r>
            <a:r>
              <a:rPr lang="de-CH" sz="2400" b="1" dirty="0">
                <a:solidFill>
                  <a:schemeClr val="tx1"/>
                </a:solidFill>
                <a:latin typeface="Arial" charset="0"/>
                <a:ea typeface="Arial" charset="0"/>
                <a:cs typeface="Arial" charset="0"/>
              </a:rPr>
              <a:t>Essen</a:t>
            </a:r>
            <a:r>
              <a:rPr lang="de-CH" sz="2400" dirty="0">
                <a:solidFill>
                  <a:schemeClr val="tx1"/>
                </a:solidFill>
                <a:latin typeface="Arial" charset="0"/>
                <a:ea typeface="Arial" charset="0"/>
                <a:cs typeface="Arial" charset="0"/>
              </a:rPr>
              <a:t> und werden </a:t>
            </a:r>
            <a:r>
              <a:rPr lang="de-CH" sz="2400" b="1" dirty="0">
                <a:solidFill>
                  <a:schemeClr val="tx1"/>
                </a:solidFill>
                <a:latin typeface="Arial" charset="0"/>
                <a:ea typeface="Arial" charset="0"/>
                <a:cs typeface="Arial" charset="0"/>
              </a:rPr>
              <a:t>willkürlich bestraft.</a:t>
            </a:r>
            <a:endParaRPr lang="de-DE" sz="2400" b="1" dirty="0">
              <a:solidFill>
                <a:schemeClr val="tx1"/>
              </a:solidFill>
              <a:latin typeface="Arial" charset="0"/>
              <a:cs typeface="Arial" charset="0"/>
            </a:endParaRPr>
          </a:p>
        </p:txBody>
      </p:sp>
    </p:spTree>
    <p:extLst>
      <p:ext uri="{BB962C8B-B14F-4D97-AF65-F5344CB8AC3E}">
        <p14:creationId xmlns:p14="http://schemas.microsoft.com/office/powerpoint/2010/main" val="267440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Bildergebnis für stauffenberg">
            <a:extLst>
              <a:ext uri="{FF2B5EF4-FFF2-40B4-BE49-F238E27FC236}">
                <a16:creationId xmlns:a16="http://schemas.microsoft.com/office/drawing/2014/main" id="{15A01142-0224-49E1-8DBB-3108547601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0" y="-3284"/>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Inhaltsplatzhalter 6"/>
          <p:cNvSpPr txBox="1">
            <a:spLocks/>
          </p:cNvSpPr>
          <p:nvPr/>
        </p:nvSpPr>
        <p:spPr>
          <a:xfrm>
            <a:off x="713787" y="701369"/>
            <a:ext cx="5867400"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Am 20. Juli 1944 versuchen Claus Schenk Graf von Stauffenberg und einige andere deutsche Offiziere, Hitler durch einen </a:t>
            </a:r>
            <a:r>
              <a:rPr lang="de-CH" sz="2400" b="1" dirty="0">
                <a:solidFill>
                  <a:schemeClr val="tx1"/>
                </a:solidFill>
                <a:latin typeface="Arial" charset="0"/>
                <a:ea typeface="Arial" charset="0"/>
                <a:cs typeface="Arial" charset="0"/>
              </a:rPr>
              <a:t>Sprengstoffanschlag</a:t>
            </a:r>
            <a:r>
              <a:rPr lang="de-CH" sz="2400" dirty="0">
                <a:solidFill>
                  <a:schemeClr val="tx1"/>
                </a:solidFill>
                <a:latin typeface="Arial" charset="0"/>
                <a:ea typeface="Arial" charset="0"/>
                <a:cs typeface="Arial" charset="0"/>
              </a:rPr>
              <a:t> zu töten.</a:t>
            </a:r>
            <a:endParaRPr lang="de-DE" sz="2400" dirty="0">
              <a:solidFill>
                <a:schemeClr val="tx1"/>
              </a:solidFill>
              <a:latin typeface="Arial" charset="0"/>
              <a:ea typeface="Arial" charset="0"/>
              <a:cs typeface="Arial" charset="0"/>
            </a:endParaRPr>
          </a:p>
        </p:txBody>
      </p:sp>
      <p:sp>
        <p:nvSpPr>
          <p:cNvPr id="10" name="Textfeld 9">
            <a:extLst>
              <a:ext uri="{FF2B5EF4-FFF2-40B4-BE49-F238E27FC236}">
                <a16:creationId xmlns:a16="http://schemas.microsoft.com/office/drawing/2014/main" id="{0F538970-E97B-4EC3-9548-2C036F1A5171}"/>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8" name="Inhaltsplatzhalter 6">
            <a:extLst>
              <a:ext uri="{FF2B5EF4-FFF2-40B4-BE49-F238E27FC236}">
                <a16:creationId xmlns:a16="http://schemas.microsoft.com/office/drawing/2014/main" id="{9063AEE4-B004-496A-8E10-8E5236A61A05}"/>
              </a:ext>
            </a:extLst>
          </p:cNvPr>
          <p:cNvSpPr txBox="1">
            <a:spLocks/>
          </p:cNvSpPr>
          <p:nvPr/>
        </p:nvSpPr>
        <p:spPr>
          <a:xfrm>
            <a:off x="-1" y="4362134"/>
            <a:ext cx="5343526"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Stauffenberg- </a:t>
            </a:r>
            <a:endParaRPr lang="de-DE" sz="6000" dirty="0">
              <a:solidFill>
                <a:schemeClr val="tx1"/>
              </a:solidFill>
              <a:latin typeface="Arial" charset="0"/>
              <a:ea typeface="Arial" charset="0"/>
              <a:cs typeface="Arial" charset="0"/>
            </a:endParaRPr>
          </a:p>
        </p:txBody>
      </p:sp>
      <p:sp>
        <p:nvSpPr>
          <p:cNvPr id="9" name="Inhaltsplatzhalter 6">
            <a:extLst>
              <a:ext uri="{FF2B5EF4-FFF2-40B4-BE49-F238E27FC236}">
                <a16:creationId xmlns:a16="http://schemas.microsoft.com/office/drawing/2014/main" id="{A698108F-3873-438C-B4B1-E1646C7C1848}"/>
              </a:ext>
            </a:extLst>
          </p:cNvPr>
          <p:cNvSpPr txBox="1">
            <a:spLocks/>
          </p:cNvSpPr>
          <p:nvPr/>
        </p:nvSpPr>
        <p:spPr>
          <a:xfrm>
            <a:off x="0" y="5504410"/>
            <a:ext cx="365760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Attentat</a:t>
            </a:r>
            <a:endParaRPr lang="de-CH" altLang="de-DE" sz="6000" dirty="0">
              <a:solidFill>
                <a:schemeClr val="tx1"/>
              </a:solidFill>
              <a:latin typeface="Arial" charset="0"/>
              <a:cs typeface="Arial" charset="0"/>
            </a:endParaRPr>
          </a:p>
        </p:txBody>
      </p:sp>
      <p:sp>
        <p:nvSpPr>
          <p:cNvPr id="7" name="Inhaltsplatzhalter 6">
            <a:extLst>
              <a:ext uri="{FF2B5EF4-FFF2-40B4-BE49-F238E27FC236}">
                <a16:creationId xmlns:a16="http://schemas.microsoft.com/office/drawing/2014/main" id="{8A3B56FA-7308-4306-97B4-E111FF4F4A3F}"/>
              </a:ext>
            </a:extLst>
          </p:cNvPr>
          <p:cNvSpPr txBox="1">
            <a:spLocks/>
          </p:cNvSpPr>
          <p:nvPr/>
        </p:nvSpPr>
        <p:spPr>
          <a:xfrm>
            <a:off x="713787" y="2342243"/>
            <a:ext cx="5867400"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Hitler </a:t>
            </a:r>
            <a:r>
              <a:rPr lang="de-CH" sz="2400" b="1" dirty="0">
                <a:solidFill>
                  <a:schemeClr val="tx1"/>
                </a:solidFill>
                <a:latin typeface="Arial" charset="0"/>
                <a:ea typeface="Arial" charset="0"/>
                <a:cs typeface="Arial" charset="0"/>
              </a:rPr>
              <a:t>überlebt</a:t>
            </a:r>
            <a:r>
              <a:rPr lang="de-CH" sz="2400" dirty="0">
                <a:solidFill>
                  <a:schemeClr val="tx1"/>
                </a:solidFill>
                <a:latin typeface="Arial" charset="0"/>
                <a:ea typeface="Arial" charset="0"/>
                <a:cs typeface="Arial" charset="0"/>
              </a:rPr>
              <a:t> die Explosion aber, er trägt nur einige leichte Verletzungen davon.</a:t>
            </a:r>
            <a:endParaRPr lang="de-DE" sz="2400" dirty="0">
              <a:solidFill>
                <a:schemeClr val="tx1"/>
              </a:solidFill>
              <a:latin typeface="Arial" charset="0"/>
              <a:cs typeface="Arial" charset="0"/>
            </a:endParaRPr>
          </a:p>
        </p:txBody>
      </p:sp>
    </p:spTree>
    <p:extLst>
      <p:ext uri="{BB962C8B-B14F-4D97-AF65-F5344CB8AC3E}">
        <p14:creationId xmlns:p14="http://schemas.microsoft.com/office/powerpoint/2010/main" val="334860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056E4954-7725-4133-994A-8A540D56236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8590" t="9038" r="42523" b="2548"/>
          <a:stretch/>
        </p:blipFill>
        <p:spPr>
          <a:xfrm>
            <a:off x="5194570" y="3284"/>
            <a:ext cx="6997430" cy="6854716"/>
          </a:xfrm>
          <a:prstGeom prst="rect">
            <a:avLst/>
          </a:prstGeom>
        </p:spPr>
      </p:pic>
      <p:sp>
        <p:nvSpPr>
          <p:cNvPr id="9" name="Inhaltsplatzhalter 6"/>
          <p:cNvSpPr txBox="1">
            <a:spLocks/>
          </p:cNvSpPr>
          <p:nvPr/>
        </p:nvSpPr>
        <p:spPr>
          <a:xfrm>
            <a:off x="-1" y="4362134"/>
            <a:ext cx="5000626"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Schlacht von</a:t>
            </a:r>
            <a:endParaRPr lang="de-DE" sz="6000" dirty="0">
              <a:solidFill>
                <a:schemeClr val="tx1"/>
              </a:solidFill>
              <a:latin typeface="Arial" charset="0"/>
              <a:ea typeface="Arial" charset="0"/>
              <a:cs typeface="Arial" charset="0"/>
            </a:endParaRPr>
          </a:p>
        </p:txBody>
      </p:sp>
      <p:sp>
        <p:nvSpPr>
          <p:cNvPr id="12" name="Inhaltsplatzhalter 6"/>
          <p:cNvSpPr txBox="1">
            <a:spLocks/>
          </p:cNvSpPr>
          <p:nvPr/>
        </p:nvSpPr>
        <p:spPr>
          <a:xfrm>
            <a:off x="0" y="5504410"/>
            <a:ext cx="4238626"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El </a:t>
            </a:r>
            <a:r>
              <a:rPr lang="de-CH" sz="6000" dirty="0" err="1">
                <a:solidFill>
                  <a:schemeClr val="tx1"/>
                </a:solidFill>
                <a:latin typeface="Arial" charset="0"/>
                <a:ea typeface="Arial" charset="0"/>
                <a:cs typeface="Arial" charset="0"/>
              </a:rPr>
              <a:t>Alamein</a:t>
            </a:r>
            <a:endParaRPr lang="de-CH" altLang="de-DE" sz="6000" dirty="0">
              <a:solidFill>
                <a:schemeClr val="tx1"/>
              </a:solidFill>
              <a:latin typeface="Arial" charset="0"/>
              <a:cs typeface="Arial" charset="0"/>
            </a:endParaRPr>
          </a:p>
        </p:txBody>
      </p:sp>
      <p:sp>
        <p:nvSpPr>
          <p:cNvPr id="6" name="Textfeld 5">
            <a:extLst>
              <a:ext uri="{FF2B5EF4-FFF2-40B4-BE49-F238E27FC236}">
                <a16:creationId xmlns:a16="http://schemas.microsoft.com/office/drawing/2014/main" id="{0FBD9F77-BC42-4869-BBBF-C501CF7927E3}"/>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8" name="Inhaltsplatzhalter 6">
            <a:extLst>
              <a:ext uri="{FF2B5EF4-FFF2-40B4-BE49-F238E27FC236}">
                <a16:creationId xmlns:a16="http://schemas.microsoft.com/office/drawing/2014/main" id="{8DBDB52A-F1D8-4F7B-A67A-E48B6AA29566}"/>
              </a:ext>
            </a:extLst>
          </p:cNvPr>
          <p:cNvSpPr txBox="1">
            <a:spLocks/>
          </p:cNvSpPr>
          <p:nvPr/>
        </p:nvSpPr>
        <p:spPr>
          <a:xfrm>
            <a:off x="620685" y="611544"/>
            <a:ext cx="4179855"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Im Oktober 1942 greift die britische 8. Armee Rommel in </a:t>
            </a:r>
            <a:r>
              <a:rPr lang="de-DE" sz="2400" b="1" dirty="0">
                <a:solidFill>
                  <a:schemeClr val="tx1"/>
                </a:solidFill>
                <a:latin typeface="Arial" charset="0"/>
                <a:ea typeface="Arial" charset="0"/>
                <a:cs typeface="Arial" charset="0"/>
              </a:rPr>
              <a:t>El </a:t>
            </a:r>
            <a:r>
              <a:rPr lang="de-DE" sz="2400" b="1" dirty="0" err="1">
                <a:solidFill>
                  <a:schemeClr val="tx1"/>
                </a:solidFill>
                <a:latin typeface="Arial" charset="0"/>
                <a:ea typeface="Arial" charset="0"/>
                <a:cs typeface="Arial" charset="0"/>
              </a:rPr>
              <a:t>Alamein</a:t>
            </a:r>
            <a:r>
              <a:rPr lang="de-DE" sz="2400" b="1" dirty="0">
                <a:solidFill>
                  <a:schemeClr val="tx1"/>
                </a:solidFill>
                <a:latin typeface="Arial" charset="0"/>
                <a:ea typeface="Arial" charset="0"/>
                <a:cs typeface="Arial" charset="0"/>
              </a:rPr>
              <a:t> </a:t>
            </a:r>
            <a:r>
              <a:rPr lang="de-DE" sz="2400" dirty="0">
                <a:solidFill>
                  <a:schemeClr val="tx1"/>
                </a:solidFill>
                <a:latin typeface="Arial" charset="0"/>
                <a:ea typeface="Arial" charset="0"/>
                <a:cs typeface="Arial" charset="0"/>
              </a:rPr>
              <a:t>an.</a:t>
            </a:r>
          </a:p>
        </p:txBody>
      </p:sp>
      <p:pic>
        <p:nvPicPr>
          <p:cNvPr id="2052" name="Picture 4" descr="Bildergebnis für british flag">
            <a:extLst>
              <a:ext uri="{FF2B5EF4-FFF2-40B4-BE49-F238E27FC236}">
                <a16:creationId xmlns:a16="http://schemas.microsoft.com/office/drawing/2014/main" id="{CE42E637-AC65-4611-B41F-80793C8883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0003" y="3543020"/>
            <a:ext cx="509423" cy="305654"/>
          </a:xfrm>
          <a:prstGeom prst="rect">
            <a:avLst/>
          </a:prstGeom>
          <a:noFill/>
          <a:extLst>
            <a:ext uri="{909E8E84-426E-40DD-AFC4-6F175D3DCCD1}">
              <a14:hiddenFill xmlns:a14="http://schemas.microsoft.com/office/drawing/2010/main">
                <a:solidFill>
                  <a:srgbClr val="FFFFFF"/>
                </a:solidFill>
              </a14:hiddenFill>
            </a:ext>
          </a:extLst>
        </p:spPr>
      </p:pic>
      <p:sp>
        <p:nvSpPr>
          <p:cNvPr id="3" name="Multiplikationszeichen 2">
            <a:extLst>
              <a:ext uri="{FF2B5EF4-FFF2-40B4-BE49-F238E27FC236}">
                <a16:creationId xmlns:a16="http://schemas.microsoft.com/office/drawing/2014/main" id="{37671D38-CA4B-428C-BA3C-607D167871B3}"/>
              </a:ext>
            </a:extLst>
          </p:cNvPr>
          <p:cNvSpPr/>
          <p:nvPr/>
        </p:nvSpPr>
        <p:spPr>
          <a:xfrm>
            <a:off x="9670003" y="3060154"/>
            <a:ext cx="314326" cy="323933"/>
          </a:xfrm>
          <a:prstGeom prst="mathMultiply">
            <a:avLst>
              <a:gd name="adj1" fmla="val 1442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Textfeld 4">
            <a:extLst>
              <a:ext uri="{FF2B5EF4-FFF2-40B4-BE49-F238E27FC236}">
                <a16:creationId xmlns:a16="http://schemas.microsoft.com/office/drawing/2014/main" id="{817155C8-FBEB-4AD5-8E24-60C4C9FE08B7}"/>
              </a:ext>
            </a:extLst>
          </p:cNvPr>
          <p:cNvSpPr txBox="1"/>
          <p:nvPr/>
        </p:nvSpPr>
        <p:spPr>
          <a:xfrm>
            <a:off x="9895624" y="3052843"/>
            <a:ext cx="1330399" cy="338554"/>
          </a:xfrm>
          <a:prstGeom prst="rect">
            <a:avLst/>
          </a:prstGeom>
          <a:noFill/>
        </p:spPr>
        <p:txBody>
          <a:bodyPr wrap="square" rtlCol="0">
            <a:spAutoFit/>
          </a:bodyPr>
          <a:lstStyle/>
          <a:p>
            <a:r>
              <a:rPr lang="de-CH" sz="1600" b="1" dirty="0">
                <a:solidFill>
                  <a:srgbClr val="FF0000"/>
                </a:solidFill>
                <a:latin typeface="Arial" panose="020B0604020202020204" pitchFamily="34" charset="0"/>
                <a:cs typeface="Arial" panose="020B0604020202020204" pitchFamily="34" charset="0"/>
              </a:rPr>
              <a:t>El </a:t>
            </a:r>
            <a:r>
              <a:rPr lang="de-CH" sz="1600" b="1" dirty="0" err="1">
                <a:solidFill>
                  <a:srgbClr val="FF0000"/>
                </a:solidFill>
                <a:latin typeface="Arial" panose="020B0604020202020204" pitchFamily="34" charset="0"/>
                <a:cs typeface="Arial" panose="020B0604020202020204" pitchFamily="34" charset="0"/>
              </a:rPr>
              <a:t>Alamein</a:t>
            </a:r>
            <a:endParaRPr lang="de-CH" b="1" dirty="0">
              <a:solidFill>
                <a:srgbClr val="FF0000"/>
              </a:solidFill>
              <a:latin typeface="Arial" panose="020B0604020202020204" pitchFamily="34" charset="0"/>
              <a:cs typeface="Arial" panose="020B0604020202020204" pitchFamily="34" charset="0"/>
            </a:endParaRPr>
          </a:p>
        </p:txBody>
      </p:sp>
      <p:pic>
        <p:nvPicPr>
          <p:cNvPr id="16" name="Picture 6" descr="Bildergebnis für nazi flagge">
            <a:extLst>
              <a:ext uri="{FF2B5EF4-FFF2-40B4-BE49-F238E27FC236}">
                <a16:creationId xmlns:a16="http://schemas.microsoft.com/office/drawing/2014/main" id="{E02CC87D-DCF2-4B2F-8686-1CE58BBAD8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81504" y="3499405"/>
            <a:ext cx="582115" cy="349269"/>
          </a:xfrm>
          <a:prstGeom prst="rect">
            <a:avLst/>
          </a:prstGeom>
          <a:noFill/>
          <a:extLst>
            <a:ext uri="{909E8E84-426E-40DD-AFC4-6F175D3DCCD1}">
              <a14:hiddenFill xmlns:a14="http://schemas.microsoft.com/office/drawing/2010/main">
                <a:solidFill>
                  <a:srgbClr val="FFFFFF"/>
                </a:solidFill>
              </a14:hiddenFill>
            </a:ext>
          </a:extLst>
        </p:spPr>
      </p:pic>
      <p:sp>
        <p:nvSpPr>
          <p:cNvPr id="14" name="Inhaltsplatzhalter 6">
            <a:extLst>
              <a:ext uri="{FF2B5EF4-FFF2-40B4-BE49-F238E27FC236}">
                <a16:creationId xmlns:a16="http://schemas.microsoft.com/office/drawing/2014/main" id="{349DBBBF-3220-4F3D-9D85-17DF21247F6F}"/>
              </a:ext>
            </a:extLst>
          </p:cNvPr>
          <p:cNvSpPr txBox="1">
            <a:spLocks/>
          </p:cNvSpPr>
          <p:nvPr/>
        </p:nvSpPr>
        <p:spPr>
          <a:xfrm>
            <a:off x="620685" y="1920019"/>
            <a:ext cx="4179855"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Die </a:t>
            </a:r>
            <a:r>
              <a:rPr lang="de-DE" sz="2400" b="1" dirty="0">
                <a:solidFill>
                  <a:schemeClr val="tx1"/>
                </a:solidFill>
                <a:latin typeface="Arial" charset="0"/>
                <a:ea typeface="Arial" charset="0"/>
                <a:cs typeface="Arial" charset="0"/>
              </a:rPr>
              <a:t>Alliierten</a:t>
            </a:r>
            <a:r>
              <a:rPr lang="de-DE" sz="2400" dirty="0">
                <a:solidFill>
                  <a:schemeClr val="tx1"/>
                </a:solidFill>
                <a:latin typeface="Arial" charset="0"/>
                <a:ea typeface="Arial" charset="0"/>
                <a:cs typeface="Arial" charset="0"/>
              </a:rPr>
              <a:t> siegen, und die Achsenmächte müssen sich durch Libyen zurückziehen.</a:t>
            </a:r>
          </a:p>
        </p:txBody>
      </p:sp>
      <p:sp>
        <p:nvSpPr>
          <p:cNvPr id="22" name="Freihandform: Form 21">
            <a:extLst>
              <a:ext uri="{FF2B5EF4-FFF2-40B4-BE49-F238E27FC236}">
                <a16:creationId xmlns:a16="http://schemas.microsoft.com/office/drawing/2014/main" id="{5CDB28AC-0E80-4B38-A676-B2CEB9491C62}"/>
              </a:ext>
            </a:extLst>
          </p:cNvPr>
          <p:cNvSpPr/>
          <p:nvPr/>
        </p:nvSpPr>
        <p:spPr>
          <a:xfrm>
            <a:off x="8524875" y="3204312"/>
            <a:ext cx="1095375" cy="205638"/>
          </a:xfrm>
          <a:custGeom>
            <a:avLst/>
            <a:gdLst>
              <a:gd name="connsiteX0" fmla="*/ 1095375 w 1095375"/>
              <a:gd name="connsiteY0" fmla="*/ 129438 h 205638"/>
              <a:gd name="connsiteX1" fmla="*/ 1047750 w 1095375"/>
              <a:gd name="connsiteY1" fmla="*/ 110388 h 205638"/>
              <a:gd name="connsiteX2" fmla="*/ 962025 w 1095375"/>
              <a:gd name="connsiteY2" fmla="*/ 81813 h 205638"/>
              <a:gd name="connsiteX3" fmla="*/ 904875 w 1095375"/>
              <a:gd name="connsiteY3" fmla="*/ 62763 h 205638"/>
              <a:gd name="connsiteX4" fmla="*/ 876300 w 1095375"/>
              <a:gd name="connsiteY4" fmla="*/ 53238 h 205638"/>
              <a:gd name="connsiteX5" fmla="*/ 800100 w 1095375"/>
              <a:gd name="connsiteY5" fmla="*/ 34188 h 205638"/>
              <a:gd name="connsiteX6" fmla="*/ 704850 w 1095375"/>
              <a:gd name="connsiteY6" fmla="*/ 5613 h 205638"/>
              <a:gd name="connsiteX7" fmla="*/ 485775 w 1095375"/>
              <a:gd name="connsiteY7" fmla="*/ 43713 h 205638"/>
              <a:gd name="connsiteX8" fmla="*/ 466725 w 1095375"/>
              <a:gd name="connsiteY8" fmla="*/ 72288 h 205638"/>
              <a:gd name="connsiteX9" fmla="*/ 457200 w 1095375"/>
              <a:gd name="connsiteY9" fmla="*/ 110388 h 205638"/>
              <a:gd name="connsiteX10" fmla="*/ 390525 w 1095375"/>
              <a:gd name="connsiteY10" fmla="*/ 186588 h 205638"/>
              <a:gd name="connsiteX11" fmla="*/ 352425 w 1095375"/>
              <a:gd name="connsiteY11" fmla="*/ 196113 h 205638"/>
              <a:gd name="connsiteX12" fmla="*/ 304800 w 1095375"/>
              <a:gd name="connsiteY12" fmla="*/ 205638 h 205638"/>
              <a:gd name="connsiteX13" fmla="*/ 123825 w 1095375"/>
              <a:gd name="connsiteY13" fmla="*/ 167538 h 205638"/>
              <a:gd name="connsiteX14" fmla="*/ 95250 w 1095375"/>
              <a:gd name="connsiteY14" fmla="*/ 158013 h 205638"/>
              <a:gd name="connsiteX15" fmla="*/ 9525 w 1095375"/>
              <a:gd name="connsiteY15" fmla="*/ 110388 h 205638"/>
              <a:gd name="connsiteX16" fmla="*/ 0 w 1095375"/>
              <a:gd name="connsiteY16" fmla="*/ 110388 h 20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5375" h="205638">
                <a:moveTo>
                  <a:pt x="1095375" y="129438"/>
                </a:moveTo>
                <a:cubicBezTo>
                  <a:pt x="1079500" y="123088"/>
                  <a:pt x="1063818" y="116231"/>
                  <a:pt x="1047750" y="110388"/>
                </a:cubicBezTo>
                <a:lnTo>
                  <a:pt x="962025" y="81813"/>
                </a:lnTo>
                <a:lnTo>
                  <a:pt x="904875" y="62763"/>
                </a:lnTo>
                <a:cubicBezTo>
                  <a:pt x="895350" y="59588"/>
                  <a:pt x="886040" y="55673"/>
                  <a:pt x="876300" y="53238"/>
                </a:cubicBezTo>
                <a:cubicBezTo>
                  <a:pt x="850900" y="46888"/>
                  <a:pt x="824938" y="42467"/>
                  <a:pt x="800100" y="34188"/>
                </a:cubicBezTo>
                <a:cubicBezTo>
                  <a:pt x="730531" y="10998"/>
                  <a:pt x="762431" y="20008"/>
                  <a:pt x="704850" y="5613"/>
                </a:cubicBezTo>
                <a:cubicBezTo>
                  <a:pt x="561256" y="12793"/>
                  <a:pt x="546519" y="-29180"/>
                  <a:pt x="485775" y="43713"/>
                </a:cubicBezTo>
                <a:cubicBezTo>
                  <a:pt x="478446" y="52507"/>
                  <a:pt x="473075" y="62763"/>
                  <a:pt x="466725" y="72288"/>
                </a:cubicBezTo>
                <a:cubicBezTo>
                  <a:pt x="463550" y="84988"/>
                  <a:pt x="463054" y="98679"/>
                  <a:pt x="457200" y="110388"/>
                </a:cubicBezTo>
                <a:cubicBezTo>
                  <a:pt x="441325" y="142138"/>
                  <a:pt x="423863" y="172301"/>
                  <a:pt x="390525" y="186588"/>
                </a:cubicBezTo>
                <a:cubicBezTo>
                  <a:pt x="378493" y="191745"/>
                  <a:pt x="365204" y="193273"/>
                  <a:pt x="352425" y="196113"/>
                </a:cubicBezTo>
                <a:cubicBezTo>
                  <a:pt x="336621" y="199625"/>
                  <a:pt x="320675" y="202463"/>
                  <a:pt x="304800" y="205638"/>
                </a:cubicBezTo>
                <a:cubicBezTo>
                  <a:pt x="179579" y="193116"/>
                  <a:pt x="239821" y="206203"/>
                  <a:pt x="123825" y="167538"/>
                </a:cubicBezTo>
                <a:cubicBezTo>
                  <a:pt x="114300" y="164363"/>
                  <a:pt x="103604" y="163582"/>
                  <a:pt x="95250" y="158013"/>
                </a:cubicBezTo>
                <a:cubicBezTo>
                  <a:pt x="52684" y="129636"/>
                  <a:pt x="49761" y="120447"/>
                  <a:pt x="9525" y="110388"/>
                </a:cubicBezTo>
                <a:cubicBezTo>
                  <a:pt x="6445" y="109618"/>
                  <a:pt x="3175" y="110388"/>
                  <a:pt x="0" y="110388"/>
                </a:cubicBezTo>
              </a:path>
            </a:pathLst>
          </a:custGeom>
          <a:noFill/>
          <a:ln w="38100">
            <a:solidFill>
              <a:srgbClr val="FF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420617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5" grpId="0"/>
      <p:bldP spid="14" grpId="0" animBg="1"/>
      <p:bldP spid="2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ldergebnis für claus schenk graf von stauffenberg">
            <a:extLst>
              <a:ext uri="{FF2B5EF4-FFF2-40B4-BE49-F238E27FC236}">
                <a16:creationId xmlns:a16="http://schemas.microsoft.com/office/drawing/2014/main" id="{7F5E420E-2E3D-43B3-AD54-1D8A3D3E00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8537" y="-3284"/>
            <a:ext cx="4843463"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feld 12"/>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7" name="Inhaltsplatzhalter 6"/>
          <p:cNvSpPr txBox="1">
            <a:spLocks/>
          </p:cNvSpPr>
          <p:nvPr/>
        </p:nvSpPr>
        <p:spPr>
          <a:xfrm>
            <a:off x="652810" y="1185822"/>
            <a:ext cx="6043265" cy="4486356"/>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de-CH" altLang="de-DE" sz="2400" dirty="0">
                <a:solidFill>
                  <a:schemeClr val="tx1"/>
                </a:solidFill>
                <a:latin typeface="Arial" charset="0"/>
                <a:cs typeface="Arial" charset="0"/>
              </a:rPr>
              <a:t>«Es ist Zeit, dass jetzt etwas getan wird. Derjenige allerdings, der etwas zu tun wagt, muss sich bewusst sein, dass er wohl als Verräter in die deutsche Geschichte eingehen wird. Unterlässt er jedoch die Tat, dann wäre er ein Verräter vor seinem eigenen Gewissen. [...] Ich könnte den Frauen und Kindern der Gefallenen nicht in die Augen sehen, wenn ich nicht alles täte, dieses sinnlose Menschenopfer zu verhindern.»</a:t>
            </a:r>
            <a:br>
              <a:rPr lang="de-CH" altLang="de-DE" sz="2400" dirty="0">
                <a:solidFill>
                  <a:schemeClr val="tx1"/>
                </a:solidFill>
                <a:latin typeface="Arial" charset="0"/>
                <a:cs typeface="Arial" charset="0"/>
              </a:rPr>
            </a:br>
            <a:endParaRPr lang="de-CH" altLang="de-DE" sz="2400" i="1" dirty="0">
              <a:solidFill>
                <a:schemeClr val="tx1"/>
              </a:solidFill>
              <a:latin typeface="Arial" charset="0"/>
              <a:cs typeface="Arial" charset="0"/>
            </a:endParaRPr>
          </a:p>
          <a:p>
            <a:pPr marL="0" indent="0" algn="ctr">
              <a:buNone/>
            </a:pPr>
            <a:r>
              <a:rPr lang="de-CH" sz="2000" dirty="0">
                <a:solidFill>
                  <a:schemeClr val="tx1"/>
                </a:solidFill>
                <a:latin typeface="Arial" charset="0"/>
                <a:ea typeface="Arial" charset="0"/>
                <a:cs typeface="Arial" charset="0"/>
              </a:rPr>
              <a:t>Claus Schenk Graf von Stauffenberg</a:t>
            </a:r>
            <a:endParaRPr lang="de-DE" sz="2000" dirty="0">
              <a:solidFill>
                <a:schemeClr val="tx1"/>
              </a:solidFill>
              <a:latin typeface="Arial" charset="0"/>
              <a:ea typeface="Arial" charset="0"/>
              <a:cs typeface="Arial" charset="0"/>
            </a:endParaRPr>
          </a:p>
        </p:txBody>
      </p:sp>
      <p:sp>
        <p:nvSpPr>
          <p:cNvPr id="2" name="Ellipse 1">
            <a:extLst>
              <a:ext uri="{FF2B5EF4-FFF2-40B4-BE49-F238E27FC236}">
                <a16:creationId xmlns:a16="http://schemas.microsoft.com/office/drawing/2014/main" id="{58392922-221E-41B1-9595-54B5EC91F15F}"/>
              </a:ext>
            </a:extLst>
          </p:cNvPr>
          <p:cNvSpPr/>
          <p:nvPr/>
        </p:nvSpPr>
        <p:spPr>
          <a:xfrm>
            <a:off x="7629525" y="2724150"/>
            <a:ext cx="1095375" cy="11239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420400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6" descr="Bildergebnis für destroyed warsaw">
            <a:extLst>
              <a:ext uri="{FF2B5EF4-FFF2-40B4-BE49-F238E27FC236}">
                <a16:creationId xmlns:a16="http://schemas.microsoft.com/office/drawing/2014/main" id="{E1B18FE7-0903-4871-A3B9-C8D10DD8E9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7021"/>
          <a:stretch/>
        </p:blipFill>
        <p:spPr bwMode="auto">
          <a:xfrm>
            <a:off x="6117814" y="0"/>
            <a:ext cx="6074186"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Inhaltsplatzhalter 6"/>
          <p:cNvSpPr txBox="1">
            <a:spLocks/>
          </p:cNvSpPr>
          <p:nvPr/>
        </p:nvSpPr>
        <p:spPr>
          <a:xfrm>
            <a:off x="945928" y="1070101"/>
            <a:ext cx="4479942"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Am 12. Januar 1945 besetzt Stalins Rote Armee </a:t>
            </a:r>
            <a:r>
              <a:rPr lang="de-CH" sz="2400" b="1" dirty="0">
                <a:solidFill>
                  <a:schemeClr val="tx1"/>
                </a:solidFill>
                <a:latin typeface="Arial" charset="0"/>
                <a:ea typeface="Arial" charset="0"/>
                <a:cs typeface="Arial" charset="0"/>
              </a:rPr>
              <a:t>Warschau</a:t>
            </a:r>
            <a:r>
              <a:rPr lang="de-CH" sz="2400" dirty="0">
                <a:solidFill>
                  <a:schemeClr val="tx1"/>
                </a:solidFill>
                <a:latin typeface="Arial" charset="0"/>
                <a:ea typeface="Arial" charset="0"/>
                <a:cs typeface="Arial" charset="0"/>
              </a:rPr>
              <a:t>.</a:t>
            </a:r>
            <a:endParaRPr lang="de-DE" sz="2400" dirty="0">
              <a:solidFill>
                <a:schemeClr val="tx1"/>
              </a:solidFill>
              <a:latin typeface="Arial" charset="0"/>
              <a:ea typeface="Arial" charset="0"/>
              <a:cs typeface="Arial" charset="0"/>
            </a:endParaRPr>
          </a:p>
        </p:txBody>
      </p:sp>
      <p:sp>
        <p:nvSpPr>
          <p:cNvPr id="8" name="Inhaltsplatzhalter 6">
            <a:extLst>
              <a:ext uri="{FF2B5EF4-FFF2-40B4-BE49-F238E27FC236}">
                <a16:creationId xmlns:a16="http://schemas.microsoft.com/office/drawing/2014/main" id="{E7ECB676-E1D8-4897-BF38-9DDF38881B2D}"/>
              </a:ext>
            </a:extLst>
          </p:cNvPr>
          <p:cNvSpPr txBox="1">
            <a:spLocks/>
          </p:cNvSpPr>
          <p:nvPr/>
        </p:nvSpPr>
        <p:spPr>
          <a:xfrm>
            <a:off x="-2" y="4362134"/>
            <a:ext cx="4229101"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Besetzung </a:t>
            </a:r>
            <a:endParaRPr lang="de-DE" sz="6000" dirty="0">
              <a:solidFill>
                <a:schemeClr val="tx1"/>
              </a:solidFill>
              <a:latin typeface="Arial" charset="0"/>
              <a:ea typeface="Arial" charset="0"/>
              <a:cs typeface="Arial" charset="0"/>
            </a:endParaRPr>
          </a:p>
        </p:txBody>
      </p:sp>
      <p:sp>
        <p:nvSpPr>
          <p:cNvPr id="9" name="Inhaltsplatzhalter 6">
            <a:extLst>
              <a:ext uri="{FF2B5EF4-FFF2-40B4-BE49-F238E27FC236}">
                <a16:creationId xmlns:a16="http://schemas.microsoft.com/office/drawing/2014/main" id="{366963E7-CE22-4F6D-A45E-AF1E989FFD07}"/>
              </a:ext>
            </a:extLst>
          </p:cNvPr>
          <p:cNvSpPr txBox="1">
            <a:spLocks/>
          </p:cNvSpPr>
          <p:nvPr/>
        </p:nvSpPr>
        <p:spPr>
          <a:xfrm>
            <a:off x="0" y="5504410"/>
            <a:ext cx="4505325"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Warschaus</a:t>
            </a:r>
            <a:endParaRPr lang="de-CH" altLang="de-DE" sz="6000" dirty="0">
              <a:solidFill>
                <a:schemeClr val="tx1"/>
              </a:solidFill>
              <a:latin typeface="Arial" charset="0"/>
              <a:cs typeface="Arial" charset="0"/>
            </a:endParaRPr>
          </a:p>
        </p:txBody>
      </p:sp>
      <p:sp>
        <p:nvSpPr>
          <p:cNvPr id="10" name="Textfeld 9">
            <a:extLst>
              <a:ext uri="{FF2B5EF4-FFF2-40B4-BE49-F238E27FC236}">
                <a16:creationId xmlns:a16="http://schemas.microsoft.com/office/drawing/2014/main" id="{0F538970-E97B-4EC3-9548-2C036F1A5171}"/>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Tree>
    <p:extLst>
      <p:ext uri="{BB962C8B-B14F-4D97-AF65-F5344CB8AC3E}">
        <p14:creationId xmlns:p14="http://schemas.microsoft.com/office/powerpoint/2010/main" val="1890131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Bildergebnis für auschwitz">
            <a:extLst>
              <a:ext uri="{FF2B5EF4-FFF2-40B4-BE49-F238E27FC236}">
                <a16:creationId xmlns:a16="http://schemas.microsoft.com/office/drawing/2014/main" id="{D937B1CF-8ED2-4328-916C-B2051145BD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576" b="15064"/>
          <a:stretch/>
        </p:blipFill>
        <p:spPr bwMode="auto">
          <a:xfrm>
            <a:off x="0" y="0"/>
            <a:ext cx="12230100" cy="6876136"/>
          </a:xfrm>
          <a:prstGeom prst="rect">
            <a:avLst/>
          </a:prstGeom>
          <a:noFill/>
          <a:extLst>
            <a:ext uri="{909E8E84-426E-40DD-AFC4-6F175D3DCCD1}">
              <a14:hiddenFill xmlns:a14="http://schemas.microsoft.com/office/drawing/2010/main">
                <a:solidFill>
                  <a:srgbClr val="FFFFFF"/>
                </a:solidFill>
              </a14:hiddenFill>
            </a:ext>
          </a:extLst>
        </p:spPr>
      </p:pic>
      <p:sp>
        <p:nvSpPr>
          <p:cNvPr id="6" name="Inhaltsplatzhalter 6"/>
          <p:cNvSpPr txBox="1">
            <a:spLocks/>
          </p:cNvSpPr>
          <p:nvPr/>
        </p:nvSpPr>
        <p:spPr>
          <a:xfrm>
            <a:off x="6381750" y="631951"/>
            <a:ext cx="4863895"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Am 27. Januar 1945 befreit die Rote Armee das </a:t>
            </a:r>
            <a:r>
              <a:rPr lang="de-CH" sz="2400" b="1" dirty="0">
                <a:solidFill>
                  <a:schemeClr val="tx1"/>
                </a:solidFill>
                <a:latin typeface="Arial" charset="0"/>
                <a:ea typeface="Arial" charset="0"/>
                <a:cs typeface="Arial" charset="0"/>
              </a:rPr>
              <a:t>Konzentrationslager Auschwitz</a:t>
            </a:r>
            <a:r>
              <a:rPr lang="de-CH" sz="2400" dirty="0">
                <a:solidFill>
                  <a:schemeClr val="tx1"/>
                </a:solidFill>
                <a:latin typeface="Arial" charset="0"/>
                <a:ea typeface="Arial" charset="0"/>
                <a:cs typeface="Arial" charset="0"/>
              </a:rPr>
              <a:t>.</a:t>
            </a:r>
            <a:endParaRPr lang="de-DE" sz="2400" dirty="0">
              <a:solidFill>
                <a:schemeClr val="tx1"/>
              </a:solidFill>
              <a:latin typeface="Arial" charset="0"/>
              <a:ea typeface="Arial" charset="0"/>
              <a:cs typeface="Arial" charset="0"/>
            </a:endParaRPr>
          </a:p>
        </p:txBody>
      </p:sp>
      <p:sp>
        <p:nvSpPr>
          <p:cNvPr id="8" name="Inhaltsplatzhalter 6">
            <a:extLst>
              <a:ext uri="{FF2B5EF4-FFF2-40B4-BE49-F238E27FC236}">
                <a16:creationId xmlns:a16="http://schemas.microsoft.com/office/drawing/2014/main" id="{E7ECB676-E1D8-4897-BF38-9DDF38881B2D}"/>
              </a:ext>
            </a:extLst>
          </p:cNvPr>
          <p:cNvSpPr txBox="1">
            <a:spLocks/>
          </p:cNvSpPr>
          <p:nvPr/>
        </p:nvSpPr>
        <p:spPr>
          <a:xfrm>
            <a:off x="-2" y="4362134"/>
            <a:ext cx="4229101"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Befreiung </a:t>
            </a:r>
            <a:endParaRPr lang="de-DE" sz="6000" dirty="0">
              <a:solidFill>
                <a:schemeClr val="tx1"/>
              </a:solidFill>
              <a:latin typeface="Arial" charset="0"/>
              <a:ea typeface="Arial" charset="0"/>
              <a:cs typeface="Arial" charset="0"/>
            </a:endParaRPr>
          </a:p>
        </p:txBody>
      </p:sp>
      <p:sp>
        <p:nvSpPr>
          <p:cNvPr id="9" name="Inhaltsplatzhalter 6">
            <a:extLst>
              <a:ext uri="{FF2B5EF4-FFF2-40B4-BE49-F238E27FC236}">
                <a16:creationId xmlns:a16="http://schemas.microsoft.com/office/drawing/2014/main" id="{366963E7-CE22-4F6D-A45E-AF1E989FFD07}"/>
              </a:ext>
            </a:extLst>
          </p:cNvPr>
          <p:cNvSpPr txBox="1">
            <a:spLocks/>
          </p:cNvSpPr>
          <p:nvPr/>
        </p:nvSpPr>
        <p:spPr>
          <a:xfrm>
            <a:off x="0" y="5504410"/>
            <a:ext cx="5191125"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KZ Auschwitz</a:t>
            </a:r>
            <a:endParaRPr lang="de-CH" altLang="de-DE" sz="6000" dirty="0">
              <a:solidFill>
                <a:schemeClr val="tx1"/>
              </a:solidFill>
              <a:latin typeface="Arial" charset="0"/>
              <a:cs typeface="Arial" charset="0"/>
            </a:endParaRPr>
          </a:p>
        </p:txBody>
      </p:sp>
      <p:sp>
        <p:nvSpPr>
          <p:cNvPr id="10" name="Textfeld 9">
            <a:extLst>
              <a:ext uri="{FF2B5EF4-FFF2-40B4-BE49-F238E27FC236}">
                <a16:creationId xmlns:a16="http://schemas.microsoft.com/office/drawing/2014/main" id="{0F538970-E97B-4EC3-9548-2C036F1A5171}"/>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1" name="Inhaltsplatzhalter 6">
            <a:extLst>
              <a:ext uri="{FF2B5EF4-FFF2-40B4-BE49-F238E27FC236}">
                <a16:creationId xmlns:a16="http://schemas.microsoft.com/office/drawing/2014/main" id="{7175F1A9-C64D-4A00-9B65-94CA8C5BB0FC}"/>
              </a:ext>
            </a:extLst>
          </p:cNvPr>
          <p:cNvSpPr txBox="1">
            <a:spLocks/>
          </p:cNvSpPr>
          <p:nvPr/>
        </p:nvSpPr>
        <p:spPr>
          <a:xfrm>
            <a:off x="6381750" y="1955926"/>
            <a:ext cx="4863895"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In den </a:t>
            </a:r>
            <a:r>
              <a:rPr lang="de-CH" sz="2400" b="1" dirty="0">
                <a:solidFill>
                  <a:schemeClr val="tx1"/>
                </a:solidFill>
                <a:latin typeface="Arial" charset="0"/>
                <a:ea typeface="Arial" charset="0"/>
                <a:cs typeface="Arial" charset="0"/>
              </a:rPr>
              <a:t>Konzentrationslager</a:t>
            </a:r>
            <a:r>
              <a:rPr lang="de-CH" sz="2400" dirty="0">
                <a:solidFill>
                  <a:schemeClr val="tx1"/>
                </a:solidFill>
                <a:latin typeface="Arial" charset="0"/>
                <a:ea typeface="Arial" charset="0"/>
                <a:cs typeface="Arial" charset="0"/>
              </a:rPr>
              <a:t> der Nazis sind systematisch 5 – 6 Millionen Juden, Zigeuner und politisch Verfolgte getötet worden!</a:t>
            </a:r>
            <a:endParaRPr lang="de-DE" sz="24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3089421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ldergebnis für konferenz von jalta">
            <a:extLst>
              <a:ext uri="{FF2B5EF4-FFF2-40B4-BE49-F238E27FC236}">
                <a16:creationId xmlns:a16="http://schemas.microsoft.com/office/drawing/2014/main" id="{633EA352-907D-41E0-9027-934A02BA4B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546" b="9759"/>
          <a:stretch/>
        </p:blipFill>
        <p:spPr bwMode="auto">
          <a:xfrm>
            <a:off x="-1" y="0"/>
            <a:ext cx="12197839"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Inhaltsplatzhalter 6"/>
          <p:cNvSpPr txBox="1">
            <a:spLocks/>
          </p:cNvSpPr>
          <p:nvPr/>
        </p:nvSpPr>
        <p:spPr>
          <a:xfrm>
            <a:off x="5629275" y="622426"/>
            <a:ext cx="6115050"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Vom 4. – 11. Februar 1945 treffen sich </a:t>
            </a:r>
            <a:r>
              <a:rPr lang="de-CH" sz="2400" b="1" dirty="0">
                <a:solidFill>
                  <a:schemeClr val="tx1"/>
                </a:solidFill>
                <a:latin typeface="Arial" charset="0"/>
                <a:ea typeface="Arial" charset="0"/>
                <a:cs typeface="Arial" charset="0"/>
              </a:rPr>
              <a:t>Churchill</a:t>
            </a:r>
            <a:r>
              <a:rPr lang="de-CH" sz="2400" dirty="0">
                <a:solidFill>
                  <a:schemeClr val="tx1"/>
                </a:solidFill>
                <a:latin typeface="Arial" charset="0"/>
                <a:ea typeface="Arial" charset="0"/>
                <a:cs typeface="Arial" charset="0"/>
              </a:rPr>
              <a:t> (GB), </a:t>
            </a:r>
            <a:r>
              <a:rPr lang="de-CH" sz="2400" b="1" dirty="0">
                <a:solidFill>
                  <a:schemeClr val="tx1"/>
                </a:solidFill>
                <a:latin typeface="Arial" charset="0"/>
                <a:ea typeface="Arial" charset="0"/>
                <a:cs typeface="Arial" charset="0"/>
              </a:rPr>
              <a:t>Roosevelt</a:t>
            </a:r>
            <a:r>
              <a:rPr lang="de-CH" sz="2400" dirty="0">
                <a:solidFill>
                  <a:schemeClr val="tx1"/>
                </a:solidFill>
                <a:latin typeface="Arial" charset="0"/>
                <a:ea typeface="Arial" charset="0"/>
                <a:cs typeface="Arial" charset="0"/>
              </a:rPr>
              <a:t> (USA) und </a:t>
            </a:r>
            <a:r>
              <a:rPr lang="de-CH" sz="2400" b="1" dirty="0">
                <a:solidFill>
                  <a:schemeClr val="tx1"/>
                </a:solidFill>
                <a:latin typeface="Arial" charset="0"/>
                <a:ea typeface="Arial" charset="0"/>
                <a:cs typeface="Arial" charset="0"/>
              </a:rPr>
              <a:t>Stalin</a:t>
            </a:r>
            <a:r>
              <a:rPr lang="de-CH" sz="2400" dirty="0">
                <a:solidFill>
                  <a:schemeClr val="tx1"/>
                </a:solidFill>
                <a:latin typeface="Arial" charset="0"/>
                <a:ea typeface="Arial" charset="0"/>
                <a:cs typeface="Arial" charset="0"/>
              </a:rPr>
              <a:t> (UdSSR) am Schwarzen Meer. </a:t>
            </a:r>
            <a:endParaRPr lang="de-DE" sz="2400" dirty="0">
              <a:solidFill>
                <a:schemeClr val="tx1"/>
              </a:solidFill>
              <a:latin typeface="Arial" charset="0"/>
              <a:ea typeface="Arial" charset="0"/>
              <a:cs typeface="Arial" charset="0"/>
            </a:endParaRPr>
          </a:p>
        </p:txBody>
      </p:sp>
      <p:sp>
        <p:nvSpPr>
          <p:cNvPr id="8" name="Inhaltsplatzhalter 6">
            <a:extLst>
              <a:ext uri="{FF2B5EF4-FFF2-40B4-BE49-F238E27FC236}">
                <a16:creationId xmlns:a16="http://schemas.microsoft.com/office/drawing/2014/main" id="{E7ECB676-E1D8-4897-BF38-9DDF38881B2D}"/>
              </a:ext>
            </a:extLst>
          </p:cNvPr>
          <p:cNvSpPr txBox="1">
            <a:spLocks/>
          </p:cNvSpPr>
          <p:nvPr/>
        </p:nvSpPr>
        <p:spPr>
          <a:xfrm>
            <a:off x="-2" y="4362134"/>
            <a:ext cx="4229101"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Konferenz </a:t>
            </a:r>
            <a:endParaRPr lang="de-DE" sz="6000" dirty="0">
              <a:solidFill>
                <a:schemeClr val="tx1"/>
              </a:solidFill>
              <a:latin typeface="Arial" charset="0"/>
              <a:ea typeface="Arial" charset="0"/>
              <a:cs typeface="Arial" charset="0"/>
            </a:endParaRPr>
          </a:p>
        </p:txBody>
      </p:sp>
      <p:sp>
        <p:nvSpPr>
          <p:cNvPr id="9" name="Inhaltsplatzhalter 6">
            <a:extLst>
              <a:ext uri="{FF2B5EF4-FFF2-40B4-BE49-F238E27FC236}">
                <a16:creationId xmlns:a16="http://schemas.microsoft.com/office/drawing/2014/main" id="{366963E7-CE22-4F6D-A45E-AF1E989FFD07}"/>
              </a:ext>
            </a:extLst>
          </p:cNvPr>
          <p:cNvSpPr txBox="1">
            <a:spLocks/>
          </p:cNvSpPr>
          <p:nvPr/>
        </p:nvSpPr>
        <p:spPr>
          <a:xfrm>
            <a:off x="0" y="5504410"/>
            <a:ext cx="3743325"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von Jalta</a:t>
            </a:r>
            <a:endParaRPr lang="de-CH" altLang="de-DE" sz="6000" dirty="0">
              <a:solidFill>
                <a:schemeClr val="tx1"/>
              </a:solidFill>
              <a:latin typeface="Arial" charset="0"/>
              <a:cs typeface="Arial" charset="0"/>
            </a:endParaRPr>
          </a:p>
        </p:txBody>
      </p:sp>
      <p:sp>
        <p:nvSpPr>
          <p:cNvPr id="10" name="Textfeld 9">
            <a:extLst>
              <a:ext uri="{FF2B5EF4-FFF2-40B4-BE49-F238E27FC236}">
                <a16:creationId xmlns:a16="http://schemas.microsoft.com/office/drawing/2014/main" id="{0F538970-E97B-4EC3-9548-2C036F1A5171}"/>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1" name="Inhaltsplatzhalter 6">
            <a:extLst>
              <a:ext uri="{FF2B5EF4-FFF2-40B4-BE49-F238E27FC236}">
                <a16:creationId xmlns:a16="http://schemas.microsoft.com/office/drawing/2014/main" id="{7175F1A9-C64D-4A00-9B65-94CA8C5BB0FC}"/>
              </a:ext>
            </a:extLst>
          </p:cNvPr>
          <p:cNvSpPr txBox="1">
            <a:spLocks/>
          </p:cNvSpPr>
          <p:nvPr/>
        </p:nvSpPr>
        <p:spPr>
          <a:xfrm>
            <a:off x="5629275" y="1892740"/>
            <a:ext cx="6115050" cy="3392724"/>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Dort wird die Nachkriegspolitik besprochen:</a:t>
            </a:r>
          </a:p>
          <a:p>
            <a:pPr>
              <a:buFont typeface="Wingdings" panose="05000000000000000000" pitchFamily="2" charset="2"/>
              <a:buChar char="§"/>
            </a:pPr>
            <a:r>
              <a:rPr lang="de-CH" sz="2400" dirty="0">
                <a:solidFill>
                  <a:schemeClr val="tx1"/>
                </a:solidFill>
                <a:latin typeface="Arial" charset="0"/>
                <a:ea typeface="Arial" charset="0"/>
                <a:cs typeface="Arial" charset="0"/>
              </a:rPr>
              <a:t>Beseitigung des </a:t>
            </a:r>
            <a:r>
              <a:rPr lang="de-CH" sz="2400" b="1" dirty="0">
                <a:solidFill>
                  <a:schemeClr val="tx1"/>
                </a:solidFill>
                <a:latin typeface="Arial" charset="0"/>
                <a:ea typeface="Arial" charset="0"/>
                <a:cs typeface="Arial" charset="0"/>
              </a:rPr>
              <a:t>Nationalsozialismus</a:t>
            </a:r>
          </a:p>
          <a:p>
            <a:pPr>
              <a:buFont typeface="Wingdings" panose="05000000000000000000" pitchFamily="2" charset="2"/>
              <a:buChar char="§"/>
            </a:pPr>
            <a:r>
              <a:rPr lang="de-CH" sz="2400" dirty="0">
                <a:solidFill>
                  <a:schemeClr val="tx1"/>
                </a:solidFill>
                <a:latin typeface="Arial" charset="0"/>
                <a:ea typeface="Arial" charset="0"/>
                <a:cs typeface="Arial" charset="0"/>
              </a:rPr>
              <a:t>Aufteilung in </a:t>
            </a:r>
            <a:r>
              <a:rPr lang="de-CH" sz="2400" b="1" dirty="0">
                <a:solidFill>
                  <a:schemeClr val="tx1"/>
                </a:solidFill>
                <a:latin typeface="Arial" charset="0"/>
                <a:ea typeface="Arial" charset="0"/>
                <a:cs typeface="Arial" charset="0"/>
              </a:rPr>
              <a:t>Besatzungszonen</a:t>
            </a:r>
          </a:p>
          <a:p>
            <a:pPr>
              <a:buFont typeface="Wingdings" panose="05000000000000000000" pitchFamily="2" charset="2"/>
              <a:buChar char="§"/>
            </a:pPr>
            <a:r>
              <a:rPr lang="de-CH" sz="2400" dirty="0">
                <a:solidFill>
                  <a:schemeClr val="tx1"/>
                </a:solidFill>
                <a:latin typeface="Arial" charset="0"/>
                <a:ea typeface="Arial" charset="0"/>
                <a:cs typeface="Arial" charset="0"/>
              </a:rPr>
              <a:t>Alliierter </a:t>
            </a:r>
            <a:r>
              <a:rPr lang="de-CH" sz="2400" b="1" dirty="0">
                <a:solidFill>
                  <a:schemeClr val="tx1"/>
                </a:solidFill>
                <a:latin typeface="Arial" charset="0"/>
                <a:ea typeface="Arial" charset="0"/>
                <a:cs typeface="Arial" charset="0"/>
              </a:rPr>
              <a:t>Kontrollrat</a:t>
            </a:r>
          </a:p>
          <a:p>
            <a:pPr>
              <a:buFont typeface="Wingdings" panose="05000000000000000000" pitchFamily="2" charset="2"/>
              <a:buChar char="§"/>
            </a:pPr>
            <a:r>
              <a:rPr lang="de-CH" sz="2400" dirty="0">
                <a:solidFill>
                  <a:schemeClr val="tx1"/>
                </a:solidFill>
                <a:latin typeface="Arial" charset="0"/>
                <a:ea typeface="Arial" charset="0"/>
                <a:cs typeface="Arial" charset="0"/>
              </a:rPr>
              <a:t>Demontagen, Reparationen, Gebietsabtretungen</a:t>
            </a:r>
          </a:p>
          <a:p>
            <a:pPr>
              <a:buFont typeface="Wingdings" panose="05000000000000000000" pitchFamily="2" charset="2"/>
              <a:buChar char="§"/>
            </a:pPr>
            <a:r>
              <a:rPr lang="de-CH" sz="2400" dirty="0">
                <a:solidFill>
                  <a:schemeClr val="tx1"/>
                </a:solidFill>
                <a:latin typeface="Arial" charset="0"/>
                <a:ea typeface="Arial" charset="0"/>
                <a:cs typeface="Arial" charset="0"/>
              </a:rPr>
              <a:t>Massnahmen zur raschen </a:t>
            </a:r>
            <a:r>
              <a:rPr lang="de-CH" sz="2400" b="1" dirty="0">
                <a:solidFill>
                  <a:schemeClr val="tx1"/>
                </a:solidFill>
                <a:latin typeface="Arial" charset="0"/>
                <a:ea typeface="Arial" charset="0"/>
                <a:cs typeface="Arial" charset="0"/>
              </a:rPr>
              <a:t>Beendigung</a:t>
            </a:r>
            <a:r>
              <a:rPr lang="de-CH" sz="2400" dirty="0">
                <a:solidFill>
                  <a:schemeClr val="tx1"/>
                </a:solidFill>
                <a:latin typeface="Arial" charset="0"/>
                <a:ea typeface="Arial" charset="0"/>
                <a:cs typeface="Arial" charset="0"/>
              </a:rPr>
              <a:t> des Krieges</a:t>
            </a:r>
          </a:p>
        </p:txBody>
      </p:sp>
    </p:spTree>
    <p:extLst>
      <p:ext uri="{BB962C8B-B14F-4D97-AF65-F5344CB8AC3E}">
        <p14:creationId xmlns:p14="http://schemas.microsoft.com/office/powerpoint/2010/main" val="279407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0F538970-E97B-4EC3-9548-2C036F1A5171}"/>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pic>
        <p:nvPicPr>
          <p:cNvPr id="2050" name="Picture 2" descr="Bildergebnis für besatzungszonen">
            <a:extLst>
              <a:ext uri="{FF2B5EF4-FFF2-40B4-BE49-F238E27FC236}">
                <a16:creationId xmlns:a16="http://schemas.microsoft.com/office/drawing/2014/main" id="{7890C988-4D96-4D68-9489-6C4C292AEE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3284"/>
            <a:ext cx="54117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Bildergebnis für besatzungszonen">
            <a:extLst>
              <a:ext uri="{FF2B5EF4-FFF2-40B4-BE49-F238E27FC236}">
                <a16:creationId xmlns:a16="http://schemas.microsoft.com/office/drawing/2014/main" id="{92D0FBEF-D641-4049-895D-EF59289558F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4" name="Inhaltsplatzhalter 6">
            <a:extLst>
              <a:ext uri="{FF2B5EF4-FFF2-40B4-BE49-F238E27FC236}">
                <a16:creationId xmlns:a16="http://schemas.microsoft.com/office/drawing/2014/main" id="{9DEDEB83-D775-4137-8168-2258DFEEF756}"/>
              </a:ext>
            </a:extLst>
          </p:cNvPr>
          <p:cNvSpPr txBox="1">
            <a:spLocks/>
          </p:cNvSpPr>
          <p:nvPr/>
        </p:nvSpPr>
        <p:spPr>
          <a:xfrm>
            <a:off x="-2" y="4362134"/>
            <a:ext cx="4800602"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Besatzungs- </a:t>
            </a:r>
            <a:endParaRPr lang="de-DE" sz="6000" dirty="0">
              <a:solidFill>
                <a:schemeClr val="tx1"/>
              </a:solidFill>
              <a:latin typeface="Arial" charset="0"/>
              <a:ea typeface="Arial" charset="0"/>
              <a:cs typeface="Arial" charset="0"/>
            </a:endParaRPr>
          </a:p>
        </p:txBody>
      </p:sp>
      <p:sp>
        <p:nvSpPr>
          <p:cNvPr id="15" name="Inhaltsplatzhalter 6">
            <a:extLst>
              <a:ext uri="{FF2B5EF4-FFF2-40B4-BE49-F238E27FC236}">
                <a16:creationId xmlns:a16="http://schemas.microsoft.com/office/drawing/2014/main" id="{CDD35575-7C68-4096-81D7-B0A043E7E05A}"/>
              </a:ext>
            </a:extLst>
          </p:cNvPr>
          <p:cNvSpPr txBox="1">
            <a:spLocks/>
          </p:cNvSpPr>
          <p:nvPr/>
        </p:nvSpPr>
        <p:spPr>
          <a:xfrm>
            <a:off x="0" y="5504410"/>
            <a:ext cx="2771775"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err="1">
                <a:solidFill>
                  <a:schemeClr val="tx1"/>
                </a:solidFill>
                <a:latin typeface="Arial" charset="0"/>
                <a:ea typeface="Arial" charset="0"/>
                <a:cs typeface="Arial" charset="0"/>
              </a:rPr>
              <a:t>zonen</a:t>
            </a:r>
            <a:endParaRPr lang="de-CH" altLang="de-DE" sz="6000" dirty="0">
              <a:solidFill>
                <a:schemeClr val="tx1"/>
              </a:solidFill>
              <a:latin typeface="Arial" charset="0"/>
              <a:cs typeface="Arial" charset="0"/>
            </a:endParaRPr>
          </a:p>
        </p:txBody>
      </p:sp>
      <p:sp>
        <p:nvSpPr>
          <p:cNvPr id="16" name="Inhaltsplatzhalter 6">
            <a:extLst>
              <a:ext uri="{FF2B5EF4-FFF2-40B4-BE49-F238E27FC236}">
                <a16:creationId xmlns:a16="http://schemas.microsoft.com/office/drawing/2014/main" id="{34DCF9C2-621D-478F-A680-AD2C52ABBC51}"/>
              </a:ext>
            </a:extLst>
          </p:cNvPr>
          <p:cNvSpPr txBox="1">
            <a:spLocks/>
          </p:cNvSpPr>
          <p:nvPr/>
        </p:nvSpPr>
        <p:spPr>
          <a:xfrm>
            <a:off x="1257301" y="879601"/>
            <a:ext cx="4400550"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So würde Deutschland von 1945 bis 1949 aussehen.</a:t>
            </a:r>
            <a:endParaRPr lang="de-DE" sz="24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236739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ildergebnis für dresden bombardierung">
            <a:extLst>
              <a:ext uri="{FF2B5EF4-FFF2-40B4-BE49-F238E27FC236}">
                <a16:creationId xmlns:a16="http://schemas.microsoft.com/office/drawing/2014/main" id="{894771E9-94E7-4633-B3C0-6F2BE69967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453" b="15500"/>
          <a:stretch/>
        </p:blipFill>
        <p:spPr bwMode="auto">
          <a:xfrm>
            <a:off x="0" y="0"/>
            <a:ext cx="12192002"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0F538970-E97B-4EC3-9548-2C036F1A5171}"/>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2" name="AutoShape 4" descr="Bildergebnis für besatzungszonen">
            <a:extLst>
              <a:ext uri="{FF2B5EF4-FFF2-40B4-BE49-F238E27FC236}">
                <a16:creationId xmlns:a16="http://schemas.microsoft.com/office/drawing/2014/main" id="{92D0FBEF-D641-4049-895D-EF59289558F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4" name="Inhaltsplatzhalter 6">
            <a:extLst>
              <a:ext uri="{FF2B5EF4-FFF2-40B4-BE49-F238E27FC236}">
                <a16:creationId xmlns:a16="http://schemas.microsoft.com/office/drawing/2014/main" id="{9DEDEB83-D775-4137-8168-2258DFEEF756}"/>
              </a:ext>
            </a:extLst>
          </p:cNvPr>
          <p:cNvSpPr txBox="1">
            <a:spLocks/>
          </p:cNvSpPr>
          <p:nvPr/>
        </p:nvSpPr>
        <p:spPr>
          <a:xfrm>
            <a:off x="-2" y="4362134"/>
            <a:ext cx="5867402"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Bombardierung </a:t>
            </a:r>
            <a:endParaRPr lang="de-DE" sz="6000" dirty="0">
              <a:solidFill>
                <a:schemeClr val="tx1"/>
              </a:solidFill>
              <a:latin typeface="Arial" charset="0"/>
              <a:ea typeface="Arial" charset="0"/>
              <a:cs typeface="Arial" charset="0"/>
            </a:endParaRPr>
          </a:p>
        </p:txBody>
      </p:sp>
      <p:sp>
        <p:nvSpPr>
          <p:cNvPr id="15" name="Inhaltsplatzhalter 6">
            <a:extLst>
              <a:ext uri="{FF2B5EF4-FFF2-40B4-BE49-F238E27FC236}">
                <a16:creationId xmlns:a16="http://schemas.microsoft.com/office/drawing/2014/main" id="{CDD35575-7C68-4096-81D7-B0A043E7E05A}"/>
              </a:ext>
            </a:extLst>
          </p:cNvPr>
          <p:cNvSpPr txBox="1">
            <a:spLocks/>
          </p:cNvSpPr>
          <p:nvPr/>
        </p:nvSpPr>
        <p:spPr>
          <a:xfrm>
            <a:off x="0" y="5504410"/>
            <a:ext cx="4943475"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von Dresden</a:t>
            </a:r>
            <a:endParaRPr lang="de-CH" altLang="de-DE" sz="6000" dirty="0">
              <a:solidFill>
                <a:schemeClr val="tx1"/>
              </a:solidFill>
              <a:latin typeface="Arial" charset="0"/>
              <a:cs typeface="Arial" charset="0"/>
            </a:endParaRPr>
          </a:p>
        </p:txBody>
      </p:sp>
      <p:sp>
        <p:nvSpPr>
          <p:cNvPr id="16" name="Inhaltsplatzhalter 6">
            <a:extLst>
              <a:ext uri="{FF2B5EF4-FFF2-40B4-BE49-F238E27FC236}">
                <a16:creationId xmlns:a16="http://schemas.microsoft.com/office/drawing/2014/main" id="{34DCF9C2-621D-478F-A680-AD2C52ABBC51}"/>
              </a:ext>
            </a:extLst>
          </p:cNvPr>
          <p:cNvSpPr txBox="1">
            <a:spLocks/>
          </p:cNvSpPr>
          <p:nvPr/>
        </p:nvSpPr>
        <p:spPr>
          <a:xfrm>
            <a:off x="7058026" y="593851"/>
            <a:ext cx="4400550"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Dresden ist lange vom Krieg verschont geblieben.</a:t>
            </a:r>
          </a:p>
        </p:txBody>
      </p:sp>
      <p:sp>
        <p:nvSpPr>
          <p:cNvPr id="8" name="Inhaltsplatzhalter 6">
            <a:extLst>
              <a:ext uri="{FF2B5EF4-FFF2-40B4-BE49-F238E27FC236}">
                <a16:creationId xmlns:a16="http://schemas.microsoft.com/office/drawing/2014/main" id="{31BF3EF9-A01D-4A07-A63E-27477659BC1D}"/>
              </a:ext>
            </a:extLst>
          </p:cNvPr>
          <p:cNvSpPr txBox="1">
            <a:spLocks/>
          </p:cNvSpPr>
          <p:nvPr/>
        </p:nvSpPr>
        <p:spPr>
          <a:xfrm>
            <a:off x="7058026" y="1522274"/>
            <a:ext cx="4400550" cy="1754326"/>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Ende 1944 aber hat es ca. 600‘000 Leute aus dem Osten aufnehmen müssen, die vor der Roten Armee geflüchtet sind.</a:t>
            </a:r>
          </a:p>
        </p:txBody>
      </p:sp>
      <p:sp>
        <p:nvSpPr>
          <p:cNvPr id="9" name="Inhaltsplatzhalter 6">
            <a:extLst>
              <a:ext uri="{FF2B5EF4-FFF2-40B4-BE49-F238E27FC236}">
                <a16:creationId xmlns:a16="http://schemas.microsoft.com/office/drawing/2014/main" id="{013C6550-A161-4ED5-BB43-3246A812DAA0}"/>
              </a:ext>
            </a:extLst>
          </p:cNvPr>
          <p:cNvSpPr txBox="1">
            <a:spLocks/>
          </p:cNvSpPr>
          <p:nvPr/>
        </p:nvSpPr>
        <p:spPr>
          <a:xfrm>
            <a:off x="7058026" y="3447893"/>
            <a:ext cx="4400550"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Am 13. und 14. Februar 1945 wird Dresden bombardiert.</a:t>
            </a:r>
          </a:p>
        </p:txBody>
      </p:sp>
    </p:spTree>
    <p:extLst>
      <p:ext uri="{BB962C8B-B14F-4D97-AF65-F5344CB8AC3E}">
        <p14:creationId xmlns:p14="http://schemas.microsoft.com/office/powerpoint/2010/main" val="150470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8"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Bildergebnis für dresden bombardierung">
            <a:extLst>
              <a:ext uri="{FF2B5EF4-FFF2-40B4-BE49-F238E27FC236}">
                <a16:creationId xmlns:a16="http://schemas.microsoft.com/office/drawing/2014/main" id="{3BBE7964-D1E1-483B-83DE-3B3421CCBB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081" t="-66" r="7280" b="4194"/>
          <a:stretch/>
        </p:blipFill>
        <p:spPr bwMode="auto">
          <a:xfrm>
            <a:off x="5686425" y="1"/>
            <a:ext cx="650557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0F538970-E97B-4EC3-9548-2C036F1A5171}"/>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2" name="AutoShape 4" descr="Bildergebnis für besatzungszonen">
            <a:extLst>
              <a:ext uri="{FF2B5EF4-FFF2-40B4-BE49-F238E27FC236}">
                <a16:creationId xmlns:a16="http://schemas.microsoft.com/office/drawing/2014/main" id="{92D0FBEF-D641-4049-895D-EF59289558F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4" name="Inhaltsplatzhalter 6">
            <a:extLst>
              <a:ext uri="{FF2B5EF4-FFF2-40B4-BE49-F238E27FC236}">
                <a16:creationId xmlns:a16="http://schemas.microsoft.com/office/drawing/2014/main" id="{9DEDEB83-D775-4137-8168-2258DFEEF756}"/>
              </a:ext>
            </a:extLst>
          </p:cNvPr>
          <p:cNvSpPr txBox="1">
            <a:spLocks/>
          </p:cNvSpPr>
          <p:nvPr/>
        </p:nvSpPr>
        <p:spPr>
          <a:xfrm>
            <a:off x="-2" y="4362134"/>
            <a:ext cx="5124452"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Weshalb der </a:t>
            </a:r>
            <a:endParaRPr lang="de-DE" sz="6000" dirty="0">
              <a:solidFill>
                <a:schemeClr val="tx1"/>
              </a:solidFill>
              <a:latin typeface="Arial" charset="0"/>
              <a:ea typeface="Arial" charset="0"/>
              <a:cs typeface="Arial" charset="0"/>
            </a:endParaRPr>
          </a:p>
        </p:txBody>
      </p:sp>
      <p:sp>
        <p:nvSpPr>
          <p:cNvPr id="15" name="Inhaltsplatzhalter 6">
            <a:extLst>
              <a:ext uri="{FF2B5EF4-FFF2-40B4-BE49-F238E27FC236}">
                <a16:creationId xmlns:a16="http://schemas.microsoft.com/office/drawing/2014/main" id="{CDD35575-7C68-4096-81D7-B0A043E7E05A}"/>
              </a:ext>
            </a:extLst>
          </p:cNvPr>
          <p:cNvSpPr txBox="1">
            <a:spLocks/>
          </p:cNvSpPr>
          <p:nvPr/>
        </p:nvSpPr>
        <p:spPr>
          <a:xfrm>
            <a:off x="0" y="5504410"/>
            <a:ext cx="3305175"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Angriff?</a:t>
            </a:r>
            <a:endParaRPr lang="de-CH" altLang="de-DE" sz="6000" dirty="0">
              <a:solidFill>
                <a:schemeClr val="tx1"/>
              </a:solidFill>
              <a:latin typeface="Arial" charset="0"/>
              <a:cs typeface="Arial" charset="0"/>
            </a:endParaRPr>
          </a:p>
        </p:txBody>
      </p:sp>
      <p:sp>
        <p:nvSpPr>
          <p:cNvPr id="16" name="Inhaltsplatzhalter 6">
            <a:extLst>
              <a:ext uri="{FF2B5EF4-FFF2-40B4-BE49-F238E27FC236}">
                <a16:creationId xmlns:a16="http://schemas.microsoft.com/office/drawing/2014/main" id="{34DCF9C2-621D-478F-A680-AD2C52ABBC51}"/>
              </a:ext>
            </a:extLst>
          </p:cNvPr>
          <p:cNvSpPr txBox="1">
            <a:spLocks/>
          </p:cNvSpPr>
          <p:nvPr/>
        </p:nvSpPr>
        <p:spPr>
          <a:xfrm>
            <a:off x="271462" y="337732"/>
            <a:ext cx="5133975" cy="3596882"/>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buFont typeface="Wingdings" panose="05000000000000000000" pitchFamily="2" charset="2"/>
              <a:buChar char="§"/>
            </a:pPr>
            <a:r>
              <a:rPr lang="de-CH" sz="2400" dirty="0">
                <a:solidFill>
                  <a:schemeClr val="tx1"/>
                </a:solidFill>
                <a:latin typeface="Arial" charset="0"/>
                <a:ea typeface="Arial" charset="0"/>
                <a:cs typeface="Arial" charset="0"/>
              </a:rPr>
              <a:t>Demoralisierung der deutschen Bevölkerung</a:t>
            </a:r>
          </a:p>
          <a:p>
            <a:pPr>
              <a:buFont typeface="Wingdings" panose="05000000000000000000" pitchFamily="2" charset="2"/>
              <a:buChar char="§"/>
            </a:pPr>
            <a:r>
              <a:rPr lang="de-CH" sz="2400" dirty="0">
                <a:solidFill>
                  <a:schemeClr val="tx1"/>
                </a:solidFill>
                <a:latin typeface="Arial" charset="0"/>
                <a:ea typeface="Arial" charset="0"/>
                <a:cs typeface="Arial" charset="0"/>
              </a:rPr>
              <a:t>Vergeltung für Zerstörung englischer Städte</a:t>
            </a:r>
          </a:p>
          <a:p>
            <a:pPr>
              <a:buFont typeface="Wingdings" panose="05000000000000000000" pitchFamily="2" charset="2"/>
              <a:buChar char="§"/>
            </a:pPr>
            <a:r>
              <a:rPr lang="de-CH" sz="2400" dirty="0">
                <a:solidFill>
                  <a:schemeClr val="tx1"/>
                </a:solidFill>
                <a:latin typeface="Arial" charset="0"/>
                <a:ea typeface="Arial" charset="0"/>
                <a:cs typeface="Arial" charset="0"/>
              </a:rPr>
              <a:t>Demonstration der alliierten Stärke</a:t>
            </a:r>
          </a:p>
          <a:p>
            <a:pPr>
              <a:buFont typeface="Wingdings" panose="05000000000000000000" pitchFamily="2" charset="2"/>
              <a:buChar char="§"/>
            </a:pPr>
            <a:r>
              <a:rPr lang="de-CH" sz="2400" dirty="0">
                <a:solidFill>
                  <a:schemeClr val="tx1"/>
                </a:solidFill>
                <a:latin typeface="Arial" charset="0"/>
                <a:ea typeface="Arial" charset="0"/>
                <a:cs typeface="Arial" charset="0"/>
              </a:rPr>
              <a:t>Ausschaltung des Flüchtlingshortes</a:t>
            </a:r>
          </a:p>
          <a:p>
            <a:pPr>
              <a:buFont typeface="Wingdings" panose="05000000000000000000" pitchFamily="2" charset="2"/>
              <a:buChar char="§"/>
            </a:pPr>
            <a:r>
              <a:rPr lang="de-CH" sz="2400" dirty="0">
                <a:solidFill>
                  <a:schemeClr val="tx1"/>
                </a:solidFill>
                <a:latin typeface="Arial" charset="0"/>
                <a:ea typeface="Arial" charset="0"/>
                <a:cs typeface="Arial" charset="0"/>
              </a:rPr>
              <a:t>Unterstützung des russischen Vormarsches</a:t>
            </a:r>
          </a:p>
        </p:txBody>
      </p:sp>
    </p:spTree>
    <p:extLst>
      <p:ext uri="{BB962C8B-B14F-4D97-AF65-F5344CB8AC3E}">
        <p14:creationId xmlns:p14="http://schemas.microsoft.com/office/powerpoint/2010/main" val="6693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12"/>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7" name="Inhaltsplatzhalter 6"/>
          <p:cNvSpPr txBox="1">
            <a:spLocks/>
          </p:cNvSpPr>
          <p:nvPr/>
        </p:nvSpPr>
        <p:spPr>
          <a:xfrm>
            <a:off x="1370496" y="534875"/>
            <a:ext cx="9451008" cy="5788251"/>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de-CH" altLang="de-DE" sz="2400" dirty="0">
                <a:solidFill>
                  <a:schemeClr val="tx1"/>
                </a:solidFill>
                <a:latin typeface="Arial" charset="0"/>
                <a:cs typeface="Arial" charset="0"/>
              </a:rPr>
              <a:t>«An einer Strassenecke stand ein Mann und suchte unter den zusammengetragenen, aufgehäuften Leichen. Tränen liefen über sein völlig unbewegtes Gesicht. Er war mit seiner Frau zusammen in der höchsten Not aus dem Luftschutzraum geflüchtet. Sie hatten sich an der Hand gehalten. Dann war die Frau gestürzt, und in panischer Angst war der Mann davongelaufen, ohne sich umzusehen. Nun suchte er die Tote und fand sie nicht. Kinder irrten umher und riefen nach den verbrannten Eltern. Mütter sassen wie versteinert am Wegrand und warteten, dass man ihnen den Sohn bringe oder die Tochter. Lange Wochen nach diesem fürchterlichsten der Angriffe noch irrten sie umher und suchten und hofften und suchten – und waren wie aus Stein... </a:t>
            </a:r>
            <a:br>
              <a:rPr lang="de-CH" altLang="de-DE" sz="2400" dirty="0">
                <a:solidFill>
                  <a:schemeClr val="tx1"/>
                </a:solidFill>
                <a:latin typeface="Arial" charset="0"/>
                <a:cs typeface="Arial" charset="0"/>
              </a:rPr>
            </a:br>
            <a:r>
              <a:rPr lang="de-CH" altLang="de-DE" sz="2400" dirty="0">
                <a:solidFill>
                  <a:schemeClr val="tx1"/>
                </a:solidFill>
                <a:latin typeface="Arial" charset="0"/>
                <a:cs typeface="Arial" charset="0"/>
              </a:rPr>
              <a:t>Tag für Tag und Stunde um Stunde rollten die mit Chlorkalk weiss überstäubten Lastwagen mit ihrer schaurigen Fracht den Friedhöfen. Zehntausende wurden dicht an dich in die Massengräber gelegt.»</a:t>
            </a:r>
            <a:endParaRPr lang="de-CH" altLang="de-DE" sz="2400" i="1" dirty="0">
              <a:solidFill>
                <a:schemeClr val="tx1"/>
              </a:solidFill>
              <a:latin typeface="Arial" charset="0"/>
              <a:cs typeface="Arial" charset="0"/>
            </a:endParaRPr>
          </a:p>
          <a:p>
            <a:pPr marL="0" indent="0" algn="ctr">
              <a:buNone/>
            </a:pPr>
            <a:r>
              <a:rPr lang="de-CH" sz="1800" dirty="0">
                <a:solidFill>
                  <a:schemeClr val="tx1"/>
                </a:solidFill>
                <a:latin typeface="Arial" charset="0"/>
                <a:ea typeface="Arial" charset="0"/>
                <a:cs typeface="Arial" charset="0"/>
              </a:rPr>
              <a:t>Gretl Büttner, Bericht über die Bombardierung Hamburgs im Juli 1943.</a:t>
            </a:r>
          </a:p>
        </p:txBody>
      </p:sp>
    </p:spTree>
    <p:extLst>
      <p:ext uri="{BB962C8B-B14F-4D97-AF65-F5344CB8AC3E}">
        <p14:creationId xmlns:p14="http://schemas.microsoft.com/office/powerpoint/2010/main" val="21443415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ildergebnis für europe map">
            <a:extLst>
              <a:ext uri="{FF2B5EF4-FFF2-40B4-BE49-F238E27FC236}">
                <a16:creationId xmlns:a16="http://schemas.microsoft.com/office/drawing/2014/main" id="{D058E418-360B-42E2-ADD2-F9FB0D4A8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1037" y="0"/>
            <a:ext cx="8970963"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0F538970-E97B-4EC3-9548-2C036F1A5171}"/>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2" name="AutoShape 4" descr="Bildergebnis für besatzungszonen">
            <a:extLst>
              <a:ext uri="{FF2B5EF4-FFF2-40B4-BE49-F238E27FC236}">
                <a16:creationId xmlns:a16="http://schemas.microsoft.com/office/drawing/2014/main" id="{92D0FBEF-D641-4049-895D-EF59289558F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4" name="Inhaltsplatzhalter 6">
            <a:extLst>
              <a:ext uri="{FF2B5EF4-FFF2-40B4-BE49-F238E27FC236}">
                <a16:creationId xmlns:a16="http://schemas.microsoft.com/office/drawing/2014/main" id="{9DEDEB83-D775-4137-8168-2258DFEEF756}"/>
              </a:ext>
            </a:extLst>
          </p:cNvPr>
          <p:cNvSpPr txBox="1">
            <a:spLocks/>
          </p:cNvSpPr>
          <p:nvPr/>
        </p:nvSpPr>
        <p:spPr>
          <a:xfrm>
            <a:off x="-2" y="4362134"/>
            <a:ext cx="3657602"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Alliierter</a:t>
            </a:r>
            <a:endParaRPr lang="de-DE" sz="6000" dirty="0">
              <a:solidFill>
                <a:schemeClr val="tx1"/>
              </a:solidFill>
              <a:latin typeface="Arial" charset="0"/>
              <a:ea typeface="Arial" charset="0"/>
              <a:cs typeface="Arial" charset="0"/>
            </a:endParaRPr>
          </a:p>
        </p:txBody>
      </p:sp>
      <p:sp>
        <p:nvSpPr>
          <p:cNvPr id="15" name="Inhaltsplatzhalter 6">
            <a:extLst>
              <a:ext uri="{FF2B5EF4-FFF2-40B4-BE49-F238E27FC236}">
                <a16:creationId xmlns:a16="http://schemas.microsoft.com/office/drawing/2014/main" id="{CDD35575-7C68-4096-81D7-B0A043E7E05A}"/>
              </a:ext>
            </a:extLst>
          </p:cNvPr>
          <p:cNvSpPr txBox="1">
            <a:spLocks/>
          </p:cNvSpPr>
          <p:nvPr/>
        </p:nvSpPr>
        <p:spPr>
          <a:xfrm>
            <a:off x="0" y="5504410"/>
            <a:ext cx="422910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Vormarsch</a:t>
            </a:r>
            <a:endParaRPr lang="de-CH" altLang="de-DE" sz="6000" dirty="0">
              <a:solidFill>
                <a:schemeClr val="tx1"/>
              </a:solidFill>
              <a:latin typeface="Arial" charset="0"/>
              <a:cs typeface="Arial" charset="0"/>
            </a:endParaRPr>
          </a:p>
        </p:txBody>
      </p:sp>
      <p:sp>
        <p:nvSpPr>
          <p:cNvPr id="16" name="Inhaltsplatzhalter 6">
            <a:extLst>
              <a:ext uri="{FF2B5EF4-FFF2-40B4-BE49-F238E27FC236}">
                <a16:creationId xmlns:a16="http://schemas.microsoft.com/office/drawing/2014/main" id="{34DCF9C2-621D-478F-A680-AD2C52ABBC51}"/>
              </a:ext>
            </a:extLst>
          </p:cNvPr>
          <p:cNvSpPr txBox="1">
            <a:spLocks/>
          </p:cNvSpPr>
          <p:nvPr/>
        </p:nvSpPr>
        <p:spPr>
          <a:xfrm>
            <a:off x="569910" y="2828696"/>
            <a:ext cx="4040189"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Von der anderen Seite nähern sich Briten, Amerikaner und Franzosen.</a:t>
            </a:r>
          </a:p>
        </p:txBody>
      </p:sp>
      <p:pic>
        <p:nvPicPr>
          <p:cNvPr id="9" name="Picture 6" descr="Bildergebnis für nazi flagge">
            <a:extLst>
              <a:ext uri="{FF2B5EF4-FFF2-40B4-BE49-F238E27FC236}">
                <a16:creationId xmlns:a16="http://schemas.microsoft.com/office/drawing/2014/main" id="{C3606089-E1C8-4050-A7BD-F0FE68826F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9282" y="4140826"/>
            <a:ext cx="495846" cy="297508"/>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Gerade Verbindung mit Pfeil 16">
            <a:extLst>
              <a:ext uri="{FF2B5EF4-FFF2-40B4-BE49-F238E27FC236}">
                <a16:creationId xmlns:a16="http://schemas.microsoft.com/office/drawing/2014/main" id="{8433C803-AB0A-49CA-91F6-87D94EC71603}"/>
              </a:ext>
            </a:extLst>
          </p:cNvPr>
          <p:cNvCxnSpPr>
            <a:cxnSpLocks/>
          </p:cNvCxnSpPr>
          <p:nvPr/>
        </p:nvCxnSpPr>
        <p:spPr>
          <a:xfrm flipH="1" flipV="1">
            <a:off x="7197206" y="5153848"/>
            <a:ext cx="689494" cy="81222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4AF2E5BA-D1F6-42EE-83C0-CF033DB3257A}"/>
              </a:ext>
            </a:extLst>
          </p:cNvPr>
          <p:cNvCxnSpPr>
            <a:cxnSpLocks/>
          </p:cNvCxnSpPr>
          <p:nvPr/>
        </p:nvCxnSpPr>
        <p:spPr>
          <a:xfrm>
            <a:off x="6181725" y="4572000"/>
            <a:ext cx="696912" cy="1345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4" descr="Bildergebnis für british flag">
            <a:extLst>
              <a:ext uri="{FF2B5EF4-FFF2-40B4-BE49-F238E27FC236}">
                <a16:creationId xmlns:a16="http://schemas.microsoft.com/office/drawing/2014/main" id="{942F44AD-3059-49C6-BC53-CEE002A585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1612" y="4056480"/>
            <a:ext cx="509423" cy="30565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Bildergebnis für us flag">
            <a:extLst>
              <a:ext uri="{FF2B5EF4-FFF2-40B4-BE49-F238E27FC236}">
                <a16:creationId xmlns:a16="http://schemas.microsoft.com/office/drawing/2014/main" id="{EE891616-182B-423E-AA3E-D569BC1ACE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1612" y="4438334"/>
            <a:ext cx="509423" cy="26824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upload.wikimedia.org/wikipedia/commons/thumb/c/c3/Flag_of_France.svg/1280px-Flag_of_France.svg.png">
            <a:extLst>
              <a:ext uri="{FF2B5EF4-FFF2-40B4-BE49-F238E27FC236}">
                <a16:creationId xmlns:a16="http://schemas.microsoft.com/office/drawing/2014/main" id="{D5DCFB8F-FB8F-4397-BB0F-B06628D050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21612" y="4789400"/>
            <a:ext cx="509423" cy="33945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Bildergebnis für udssr flag">
            <a:extLst>
              <a:ext uri="{FF2B5EF4-FFF2-40B4-BE49-F238E27FC236}">
                <a16:creationId xmlns:a16="http://schemas.microsoft.com/office/drawing/2014/main" id="{60FC5E3C-1240-45A1-BA7E-36E910A556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42835" y="2828696"/>
            <a:ext cx="595016" cy="297508"/>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Gerade Verbindung mit Pfeil 20">
            <a:extLst>
              <a:ext uri="{FF2B5EF4-FFF2-40B4-BE49-F238E27FC236}">
                <a16:creationId xmlns:a16="http://schemas.microsoft.com/office/drawing/2014/main" id="{D3496C3D-5955-4C34-B880-79157226113A}"/>
              </a:ext>
            </a:extLst>
          </p:cNvPr>
          <p:cNvCxnSpPr>
            <a:cxnSpLocks/>
          </p:cNvCxnSpPr>
          <p:nvPr/>
        </p:nvCxnSpPr>
        <p:spPr>
          <a:xfrm flipH="1">
            <a:off x="8170069" y="3249002"/>
            <a:ext cx="1364456" cy="8918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Inhaltsplatzhalter 6">
            <a:extLst>
              <a:ext uri="{FF2B5EF4-FFF2-40B4-BE49-F238E27FC236}">
                <a16:creationId xmlns:a16="http://schemas.microsoft.com/office/drawing/2014/main" id="{EFCA5D48-64A3-4670-8710-274A36DCC195}"/>
              </a:ext>
            </a:extLst>
          </p:cNvPr>
          <p:cNvSpPr txBox="1">
            <a:spLocks/>
          </p:cNvSpPr>
          <p:nvPr/>
        </p:nvSpPr>
        <p:spPr>
          <a:xfrm>
            <a:off x="569910" y="1530646"/>
            <a:ext cx="4040189"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Die Russen sind auf dem Vormarsch Richtung dem Deutschen Reich.</a:t>
            </a:r>
          </a:p>
        </p:txBody>
      </p:sp>
    </p:spTree>
    <p:extLst>
      <p:ext uri="{BB962C8B-B14F-4D97-AF65-F5344CB8AC3E}">
        <p14:creationId xmlns:p14="http://schemas.microsoft.com/office/powerpoint/2010/main" val="211291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14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1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ildergebnis für truman">
            <a:extLst>
              <a:ext uri="{FF2B5EF4-FFF2-40B4-BE49-F238E27FC236}">
                <a16:creationId xmlns:a16="http://schemas.microsoft.com/office/drawing/2014/main" id="{F5058E90-F1F3-48F8-AB17-4197A78719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8203" y="-3284"/>
            <a:ext cx="5513798" cy="6862462"/>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0F538970-E97B-4EC3-9548-2C036F1A5171}"/>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2" name="AutoShape 4" descr="Bildergebnis für besatzungszonen">
            <a:extLst>
              <a:ext uri="{FF2B5EF4-FFF2-40B4-BE49-F238E27FC236}">
                <a16:creationId xmlns:a16="http://schemas.microsoft.com/office/drawing/2014/main" id="{92D0FBEF-D641-4049-895D-EF59289558F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4" name="Inhaltsplatzhalter 6">
            <a:extLst>
              <a:ext uri="{FF2B5EF4-FFF2-40B4-BE49-F238E27FC236}">
                <a16:creationId xmlns:a16="http://schemas.microsoft.com/office/drawing/2014/main" id="{9DEDEB83-D775-4137-8168-2258DFEEF756}"/>
              </a:ext>
            </a:extLst>
          </p:cNvPr>
          <p:cNvSpPr txBox="1">
            <a:spLocks/>
          </p:cNvSpPr>
          <p:nvPr/>
        </p:nvSpPr>
        <p:spPr>
          <a:xfrm>
            <a:off x="-3" y="4362134"/>
            <a:ext cx="4105277"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Roosevelt</a:t>
            </a:r>
            <a:endParaRPr lang="de-DE" sz="6000" dirty="0">
              <a:solidFill>
                <a:schemeClr val="tx1"/>
              </a:solidFill>
              <a:latin typeface="Arial" charset="0"/>
              <a:ea typeface="Arial" charset="0"/>
              <a:cs typeface="Arial" charset="0"/>
            </a:endParaRPr>
          </a:p>
        </p:txBody>
      </p:sp>
      <p:sp>
        <p:nvSpPr>
          <p:cNvPr id="15" name="Inhaltsplatzhalter 6">
            <a:extLst>
              <a:ext uri="{FF2B5EF4-FFF2-40B4-BE49-F238E27FC236}">
                <a16:creationId xmlns:a16="http://schemas.microsoft.com/office/drawing/2014/main" id="{CDD35575-7C68-4096-81D7-B0A043E7E05A}"/>
              </a:ext>
            </a:extLst>
          </p:cNvPr>
          <p:cNvSpPr txBox="1">
            <a:spLocks/>
          </p:cNvSpPr>
          <p:nvPr/>
        </p:nvSpPr>
        <p:spPr>
          <a:xfrm>
            <a:off x="0" y="5504410"/>
            <a:ext cx="249555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stirbt</a:t>
            </a:r>
            <a:endParaRPr lang="de-CH" altLang="de-DE" sz="6000" dirty="0">
              <a:solidFill>
                <a:schemeClr val="tx1"/>
              </a:solidFill>
              <a:latin typeface="Arial" charset="0"/>
              <a:cs typeface="Arial" charset="0"/>
            </a:endParaRPr>
          </a:p>
        </p:txBody>
      </p:sp>
      <p:sp>
        <p:nvSpPr>
          <p:cNvPr id="16" name="Inhaltsplatzhalter 6">
            <a:extLst>
              <a:ext uri="{FF2B5EF4-FFF2-40B4-BE49-F238E27FC236}">
                <a16:creationId xmlns:a16="http://schemas.microsoft.com/office/drawing/2014/main" id="{34DCF9C2-621D-478F-A680-AD2C52ABBC51}"/>
              </a:ext>
            </a:extLst>
          </p:cNvPr>
          <p:cNvSpPr txBox="1">
            <a:spLocks/>
          </p:cNvSpPr>
          <p:nvPr/>
        </p:nvSpPr>
        <p:spPr>
          <a:xfrm>
            <a:off x="1083574" y="908607"/>
            <a:ext cx="4762422"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Am 12. April 1945 stirbt der US-Präsident </a:t>
            </a:r>
            <a:r>
              <a:rPr lang="de-CH" sz="2400" b="1" dirty="0">
                <a:solidFill>
                  <a:schemeClr val="tx1"/>
                </a:solidFill>
                <a:latin typeface="Arial" charset="0"/>
                <a:ea typeface="Arial" charset="0"/>
                <a:cs typeface="Arial" charset="0"/>
              </a:rPr>
              <a:t>Franklin D. Roosevelt </a:t>
            </a:r>
            <a:r>
              <a:rPr lang="de-CH" sz="2400" dirty="0">
                <a:solidFill>
                  <a:schemeClr val="tx1"/>
                </a:solidFill>
                <a:latin typeface="Arial" charset="0"/>
                <a:ea typeface="Arial" charset="0"/>
                <a:cs typeface="Arial" charset="0"/>
              </a:rPr>
              <a:t>an einer Hirnblutung.</a:t>
            </a:r>
          </a:p>
        </p:txBody>
      </p:sp>
      <p:sp>
        <p:nvSpPr>
          <p:cNvPr id="13" name="Inhaltsplatzhalter 6">
            <a:extLst>
              <a:ext uri="{FF2B5EF4-FFF2-40B4-BE49-F238E27FC236}">
                <a16:creationId xmlns:a16="http://schemas.microsoft.com/office/drawing/2014/main" id="{FDE667CA-0512-405B-8EBA-37A298A6F3B8}"/>
              </a:ext>
            </a:extLst>
          </p:cNvPr>
          <p:cNvSpPr txBox="1">
            <a:spLocks/>
          </p:cNvSpPr>
          <p:nvPr/>
        </p:nvSpPr>
        <p:spPr>
          <a:xfrm>
            <a:off x="1083575" y="2217082"/>
            <a:ext cx="4762421"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Der Vizepräsident, </a:t>
            </a:r>
            <a:r>
              <a:rPr lang="de-CH" sz="2400" b="1" dirty="0">
                <a:solidFill>
                  <a:schemeClr val="tx1"/>
                </a:solidFill>
                <a:latin typeface="Arial" charset="0"/>
                <a:ea typeface="Arial" charset="0"/>
                <a:cs typeface="Arial" charset="0"/>
              </a:rPr>
              <a:t>Harry S. Truman</a:t>
            </a:r>
            <a:r>
              <a:rPr lang="de-CH" sz="2400" dirty="0">
                <a:solidFill>
                  <a:schemeClr val="tx1"/>
                </a:solidFill>
                <a:latin typeface="Arial" charset="0"/>
                <a:ea typeface="Arial" charset="0"/>
                <a:cs typeface="Arial" charset="0"/>
              </a:rPr>
              <a:t>, wird sein Nachfolger.</a:t>
            </a:r>
          </a:p>
        </p:txBody>
      </p:sp>
      <p:sp>
        <p:nvSpPr>
          <p:cNvPr id="19" name="Inhaltsplatzhalter 6">
            <a:extLst>
              <a:ext uri="{FF2B5EF4-FFF2-40B4-BE49-F238E27FC236}">
                <a16:creationId xmlns:a16="http://schemas.microsoft.com/office/drawing/2014/main" id="{BF31E8C0-BA8A-4B65-A076-49F1ADE4812C}"/>
              </a:ext>
            </a:extLst>
          </p:cNvPr>
          <p:cNvSpPr txBox="1">
            <a:spLocks/>
          </p:cNvSpPr>
          <p:nvPr/>
        </p:nvSpPr>
        <p:spPr>
          <a:xfrm>
            <a:off x="6927858" y="6215374"/>
            <a:ext cx="2483270" cy="424732"/>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Harry S. Truman</a:t>
            </a:r>
          </a:p>
        </p:txBody>
      </p:sp>
    </p:spTree>
    <p:extLst>
      <p:ext uri="{BB962C8B-B14F-4D97-AF65-F5344CB8AC3E}">
        <p14:creationId xmlns:p14="http://schemas.microsoft.com/office/powerpoint/2010/main" val="312946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upload.wikimedia.org/wikipedia/commons/thumb/a/a7/Blank_map_of_Europe_%28with_disputed_regions%29.svg/2000px-Blank_map_of_Europe_%28with_disputed_regions%29.svg.png">
            <a:extLst>
              <a:ext uri="{FF2B5EF4-FFF2-40B4-BE49-F238E27FC236}">
                <a16:creationId xmlns:a16="http://schemas.microsoft.com/office/drawing/2014/main" id="{8F2EAB1F-C90C-4A4B-B280-7D05F320C4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060"/>
          <a:stretch/>
        </p:blipFill>
        <p:spPr bwMode="auto">
          <a:xfrm>
            <a:off x="4572000" y="0"/>
            <a:ext cx="7620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Inhaltsplatzhalter 6"/>
          <p:cNvSpPr txBox="1">
            <a:spLocks/>
          </p:cNvSpPr>
          <p:nvPr/>
        </p:nvSpPr>
        <p:spPr>
          <a:xfrm>
            <a:off x="468500" y="359130"/>
            <a:ext cx="3830545" cy="1754326"/>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Im Sommer 1942 ergreifen die deutschen Truppen nochmals die Offensive und dringen bis nach </a:t>
            </a:r>
            <a:r>
              <a:rPr lang="de-CH" sz="2400" b="1" dirty="0">
                <a:solidFill>
                  <a:schemeClr val="tx1"/>
                </a:solidFill>
                <a:latin typeface="Arial" charset="0"/>
                <a:ea typeface="Arial" charset="0"/>
                <a:cs typeface="Arial" charset="0"/>
              </a:rPr>
              <a:t>Stalingrad</a:t>
            </a:r>
            <a:r>
              <a:rPr lang="de-CH" sz="2400" dirty="0">
                <a:solidFill>
                  <a:schemeClr val="tx1"/>
                </a:solidFill>
                <a:latin typeface="Arial" charset="0"/>
                <a:ea typeface="Arial" charset="0"/>
                <a:cs typeface="Arial" charset="0"/>
              </a:rPr>
              <a:t> vor.</a:t>
            </a:r>
            <a:endParaRPr lang="de-DE" sz="2400" dirty="0">
              <a:solidFill>
                <a:schemeClr val="tx1"/>
              </a:solidFill>
              <a:latin typeface="Arial" charset="0"/>
              <a:ea typeface="Arial" charset="0"/>
              <a:cs typeface="Arial" charset="0"/>
            </a:endParaRPr>
          </a:p>
        </p:txBody>
      </p:sp>
      <p:sp>
        <p:nvSpPr>
          <p:cNvPr id="7" name="Textfeld 6"/>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8" name="Inhaltsplatzhalter 6">
            <a:extLst>
              <a:ext uri="{FF2B5EF4-FFF2-40B4-BE49-F238E27FC236}">
                <a16:creationId xmlns:a16="http://schemas.microsoft.com/office/drawing/2014/main" id="{D412CA1C-3029-46A1-B965-E389C3F6FBA2}"/>
              </a:ext>
            </a:extLst>
          </p:cNvPr>
          <p:cNvSpPr txBox="1">
            <a:spLocks/>
          </p:cNvSpPr>
          <p:nvPr/>
        </p:nvSpPr>
        <p:spPr>
          <a:xfrm>
            <a:off x="-2" y="4362134"/>
            <a:ext cx="4899547"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Schlacht um  </a:t>
            </a:r>
            <a:endParaRPr lang="de-DE" sz="6000" dirty="0">
              <a:solidFill>
                <a:schemeClr val="tx1"/>
              </a:solidFill>
              <a:latin typeface="Arial" charset="0"/>
              <a:ea typeface="Arial" charset="0"/>
              <a:cs typeface="Arial" charset="0"/>
            </a:endParaRPr>
          </a:p>
        </p:txBody>
      </p:sp>
      <p:sp>
        <p:nvSpPr>
          <p:cNvPr id="9" name="Inhaltsplatzhalter 6">
            <a:extLst>
              <a:ext uri="{FF2B5EF4-FFF2-40B4-BE49-F238E27FC236}">
                <a16:creationId xmlns:a16="http://schemas.microsoft.com/office/drawing/2014/main" id="{8FD41055-8E61-471A-AA18-4C687564B3CB}"/>
              </a:ext>
            </a:extLst>
          </p:cNvPr>
          <p:cNvSpPr txBox="1">
            <a:spLocks/>
          </p:cNvSpPr>
          <p:nvPr/>
        </p:nvSpPr>
        <p:spPr>
          <a:xfrm>
            <a:off x="0" y="5504410"/>
            <a:ext cx="402609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Stalingrad</a:t>
            </a:r>
            <a:endParaRPr lang="de-CH" altLang="de-DE" sz="6000" dirty="0">
              <a:solidFill>
                <a:schemeClr val="tx1"/>
              </a:solidFill>
              <a:latin typeface="Arial" charset="0"/>
              <a:cs typeface="Arial" charset="0"/>
            </a:endParaRPr>
          </a:p>
        </p:txBody>
      </p:sp>
      <p:sp>
        <p:nvSpPr>
          <p:cNvPr id="10" name="Inhaltsplatzhalter 6">
            <a:extLst>
              <a:ext uri="{FF2B5EF4-FFF2-40B4-BE49-F238E27FC236}">
                <a16:creationId xmlns:a16="http://schemas.microsoft.com/office/drawing/2014/main" id="{DFB20034-26A0-4731-BBFF-461ACB293B0D}"/>
              </a:ext>
            </a:extLst>
          </p:cNvPr>
          <p:cNvSpPr txBox="1">
            <a:spLocks/>
          </p:cNvSpPr>
          <p:nvPr/>
        </p:nvSpPr>
        <p:spPr>
          <a:xfrm>
            <a:off x="468500" y="2354959"/>
            <a:ext cx="3830545"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Dort wird die </a:t>
            </a:r>
            <a:r>
              <a:rPr lang="de-DE" sz="2400" b="1" dirty="0">
                <a:solidFill>
                  <a:schemeClr val="tx1"/>
                </a:solidFill>
                <a:latin typeface="Arial" charset="0"/>
                <a:ea typeface="Arial" charset="0"/>
                <a:cs typeface="Arial" charset="0"/>
              </a:rPr>
              <a:t>6. Armee </a:t>
            </a:r>
            <a:r>
              <a:rPr lang="de-DE" sz="2400" dirty="0">
                <a:solidFill>
                  <a:schemeClr val="tx1"/>
                </a:solidFill>
                <a:latin typeface="Arial" charset="0"/>
                <a:ea typeface="Arial" charset="0"/>
                <a:cs typeface="Arial" charset="0"/>
              </a:rPr>
              <a:t>aber im November von den sowjetischen Truppen eingekesselt.</a:t>
            </a:r>
          </a:p>
        </p:txBody>
      </p:sp>
      <p:sp>
        <p:nvSpPr>
          <p:cNvPr id="12" name="Multiplikationszeichen 11">
            <a:extLst>
              <a:ext uri="{FF2B5EF4-FFF2-40B4-BE49-F238E27FC236}">
                <a16:creationId xmlns:a16="http://schemas.microsoft.com/office/drawing/2014/main" id="{3194C51B-6304-4F00-B8F7-54E551A6E743}"/>
              </a:ext>
            </a:extLst>
          </p:cNvPr>
          <p:cNvSpPr/>
          <p:nvPr/>
        </p:nvSpPr>
        <p:spPr>
          <a:xfrm>
            <a:off x="10699767" y="3574425"/>
            <a:ext cx="314326" cy="323933"/>
          </a:xfrm>
          <a:prstGeom prst="mathMultiply">
            <a:avLst>
              <a:gd name="adj1" fmla="val 1442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 </a:t>
            </a:r>
          </a:p>
        </p:txBody>
      </p:sp>
      <p:sp>
        <p:nvSpPr>
          <p:cNvPr id="13" name="Textfeld 12">
            <a:extLst>
              <a:ext uri="{FF2B5EF4-FFF2-40B4-BE49-F238E27FC236}">
                <a16:creationId xmlns:a16="http://schemas.microsoft.com/office/drawing/2014/main" id="{53D91922-B641-4707-A777-ADA42147540F}"/>
              </a:ext>
            </a:extLst>
          </p:cNvPr>
          <p:cNvSpPr txBox="1"/>
          <p:nvPr/>
        </p:nvSpPr>
        <p:spPr>
          <a:xfrm>
            <a:off x="9736021" y="3232587"/>
            <a:ext cx="1278072" cy="338554"/>
          </a:xfrm>
          <a:prstGeom prst="rect">
            <a:avLst/>
          </a:prstGeom>
          <a:noFill/>
        </p:spPr>
        <p:txBody>
          <a:bodyPr wrap="square" rtlCol="0">
            <a:spAutoFit/>
          </a:bodyPr>
          <a:lstStyle/>
          <a:p>
            <a:r>
              <a:rPr lang="de-CH" sz="1600" b="1" dirty="0">
                <a:solidFill>
                  <a:srgbClr val="FF0000"/>
                </a:solidFill>
                <a:latin typeface="Arial" panose="020B0604020202020204" pitchFamily="34" charset="0"/>
                <a:cs typeface="Arial" panose="020B0604020202020204" pitchFamily="34" charset="0"/>
              </a:rPr>
              <a:t>Stalingrad</a:t>
            </a:r>
            <a:endParaRPr lang="de-CH"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086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animBg="1"/>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ildergebnis für berlin 1945">
            <a:extLst>
              <a:ext uri="{FF2B5EF4-FFF2-40B4-BE49-F238E27FC236}">
                <a16:creationId xmlns:a16="http://schemas.microsoft.com/office/drawing/2014/main" id="{D5A79CE0-96FC-4248-AC7B-3234D7BC1E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7263" y="-3284"/>
            <a:ext cx="6157684" cy="6861284"/>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0F538970-E97B-4EC3-9548-2C036F1A5171}"/>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2" name="AutoShape 4" descr="Bildergebnis für besatzungszonen">
            <a:extLst>
              <a:ext uri="{FF2B5EF4-FFF2-40B4-BE49-F238E27FC236}">
                <a16:creationId xmlns:a16="http://schemas.microsoft.com/office/drawing/2014/main" id="{92D0FBEF-D641-4049-895D-EF59289558F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4" name="Inhaltsplatzhalter 6">
            <a:extLst>
              <a:ext uri="{FF2B5EF4-FFF2-40B4-BE49-F238E27FC236}">
                <a16:creationId xmlns:a16="http://schemas.microsoft.com/office/drawing/2014/main" id="{9DEDEB83-D775-4137-8168-2258DFEEF756}"/>
              </a:ext>
            </a:extLst>
          </p:cNvPr>
          <p:cNvSpPr txBox="1">
            <a:spLocks/>
          </p:cNvSpPr>
          <p:nvPr/>
        </p:nvSpPr>
        <p:spPr>
          <a:xfrm>
            <a:off x="-3" y="4362134"/>
            <a:ext cx="4105277"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Russen in</a:t>
            </a:r>
            <a:endParaRPr lang="de-DE" sz="6000" dirty="0">
              <a:solidFill>
                <a:schemeClr val="tx1"/>
              </a:solidFill>
              <a:latin typeface="Arial" charset="0"/>
              <a:ea typeface="Arial" charset="0"/>
              <a:cs typeface="Arial" charset="0"/>
            </a:endParaRPr>
          </a:p>
        </p:txBody>
      </p:sp>
      <p:sp>
        <p:nvSpPr>
          <p:cNvPr id="15" name="Inhaltsplatzhalter 6">
            <a:extLst>
              <a:ext uri="{FF2B5EF4-FFF2-40B4-BE49-F238E27FC236}">
                <a16:creationId xmlns:a16="http://schemas.microsoft.com/office/drawing/2014/main" id="{CDD35575-7C68-4096-81D7-B0A043E7E05A}"/>
              </a:ext>
            </a:extLst>
          </p:cNvPr>
          <p:cNvSpPr txBox="1">
            <a:spLocks/>
          </p:cNvSpPr>
          <p:nvPr/>
        </p:nvSpPr>
        <p:spPr>
          <a:xfrm>
            <a:off x="0" y="5504410"/>
            <a:ext cx="266700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Berlin</a:t>
            </a:r>
            <a:endParaRPr lang="de-CH" altLang="de-DE" sz="6000" dirty="0">
              <a:solidFill>
                <a:schemeClr val="tx1"/>
              </a:solidFill>
              <a:latin typeface="Arial" charset="0"/>
              <a:cs typeface="Arial" charset="0"/>
            </a:endParaRPr>
          </a:p>
        </p:txBody>
      </p:sp>
      <p:sp>
        <p:nvSpPr>
          <p:cNvPr id="16" name="Inhaltsplatzhalter 6">
            <a:extLst>
              <a:ext uri="{FF2B5EF4-FFF2-40B4-BE49-F238E27FC236}">
                <a16:creationId xmlns:a16="http://schemas.microsoft.com/office/drawing/2014/main" id="{34DCF9C2-621D-478F-A680-AD2C52ABBC51}"/>
              </a:ext>
            </a:extLst>
          </p:cNvPr>
          <p:cNvSpPr txBox="1">
            <a:spLocks/>
          </p:cNvSpPr>
          <p:nvPr/>
        </p:nvSpPr>
        <p:spPr>
          <a:xfrm>
            <a:off x="950010" y="888059"/>
            <a:ext cx="3940489"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Am 21. April 1945 marschiert die Rote Armee in Berlin ein.</a:t>
            </a:r>
          </a:p>
        </p:txBody>
      </p:sp>
    </p:spTree>
    <p:extLst>
      <p:ext uri="{BB962C8B-B14F-4D97-AF65-F5344CB8AC3E}">
        <p14:creationId xmlns:p14="http://schemas.microsoft.com/office/powerpoint/2010/main" val="419893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0F538970-E97B-4EC3-9548-2C036F1A5171}"/>
              </a:ext>
            </a:extLst>
          </p:cNvPr>
          <p:cNvSpPr txBox="1"/>
          <p:nvPr/>
        </p:nvSpPr>
        <p:spPr>
          <a:xfrm rot="16200000">
            <a:off x="10882796" y="5548795"/>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2" name="AutoShape 4" descr="Bildergebnis für besatzungszonen">
            <a:extLst>
              <a:ext uri="{FF2B5EF4-FFF2-40B4-BE49-F238E27FC236}">
                <a16:creationId xmlns:a16="http://schemas.microsoft.com/office/drawing/2014/main" id="{92D0FBEF-D641-4049-895D-EF59289558F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4" name="Inhaltsplatzhalter 6">
            <a:extLst>
              <a:ext uri="{FF2B5EF4-FFF2-40B4-BE49-F238E27FC236}">
                <a16:creationId xmlns:a16="http://schemas.microsoft.com/office/drawing/2014/main" id="{9DEDEB83-D775-4137-8168-2258DFEEF756}"/>
              </a:ext>
            </a:extLst>
          </p:cNvPr>
          <p:cNvSpPr txBox="1">
            <a:spLocks/>
          </p:cNvSpPr>
          <p:nvPr/>
        </p:nvSpPr>
        <p:spPr>
          <a:xfrm>
            <a:off x="-3" y="4362134"/>
            <a:ext cx="4543428"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Hinrichtung</a:t>
            </a:r>
            <a:endParaRPr lang="de-DE" sz="6000" dirty="0">
              <a:solidFill>
                <a:schemeClr val="tx1"/>
              </a:solidFill>
              <a:latin typeface="Arial" charset="0"/>
              <a:ea typeface="Arial" charset="0"/>
              <a:cs typeface="Arial" charset="0"/>
            </a:endParaRPr>
          </a:p>
        </p:txBody>
      </p:sp>
      <p:sp>
        <p:nvSpPr>
          <p:cNvPr id="15" name="Inhaltsplatzhalter 6">
            <a:extLst>
              <a:ext uri="{FF2B5EF4-FFF2-40B4-BE49-F238E27FC236}">
                <a16:creationId xmlns:a16="http://schemas.microsoft.com/office/drawing/2014/main" id="{CDD35575-7C68-4096-81D7-B0A043E7E05A}"/>
              </a:ext>
            </a:extLst>
          </p:cNvPr>
          <p:cNvSpPr txBox="1">
            <a:spLocks/>
          </p:cNvSpPr>
          <p:nvPr/>
        </p:nvSpPr>
        <p:spPr>
          <a:xfrm>
            <a:off x="0" y="5504410"/>
            <a:ext cx="413385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Mussolinis</a:t>
            </a:r>
            <a:endParaRPr lang="de-CH" altLang="de-DE" sz="6000" dirty="0">
              <a:solidFill>
                <a:schemeClr val="tx1"/>
              </a:solidFill>
              <a:latin typeface="Arial" charset="0"/>
              <a:cs typeface="Arial" charset="0"/>
            </a:endParaRPr>
          </a:p>
        </p:txBody>
      </p:sp>
      <p:sp>
        <p:nvSpPr>
          <p:cNvPr id="16" name="Inhaltsplatzhalter 6">
            <a:extLst>
              <a:ext uri="{FF2B5EF4-FFF2-40B4-BE49-F238E27FC236}">
                <a16:creationId xmlns:a16="http://schemas.microsoft.com/office/drawing/2014/main" id="{34DCF9C2-621D-478F-A680-AD2C52ABBC51}"/>
              </a:ext>
            </a:extLst>
          </p:cNvPr>
          <p:cNvSpPr txBox="1">
            <a:spLocks/>
          </p:cNvSpPr>
          <p:nvPr/>
        </p:nvSpPr>
        <p:spPr>
          <a:xfrm>
            <a:off x="1263372" y="754495"/>
            <a:ext cx="4680228"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Am 27. April 1945 wird Mussolini von Kommunisten in Norditalien festgenommen.</a:t>
            </a:r>
          </a:p>
        </p:txBody>
      </p:sp>
      <p:pic>
        <p:nvPicPr>
          <p:cNvPr id="9218" name="Picture 2" descr="Bildergebnis für mussolini death">
            <a:extLst>
              <a:ext uri="{FF2B5EF4-FFF2-40B4-BE49-F238E27FC236}">
                <a16:creationId xmlns:a16="http://schemas.microsoft.com/office/drawing/2014/main" id="{61A59FE0-6CAD-4BAA-B1DE-D3433E8344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04"/>
          <a:stretch/>
        </p:blipFill>
        <p:spPr bwMode="auto">
          <a:xfrm>
            <a:off x="7601595" y="0"/>
            <a:ext cx="4221073"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Inhaltsplatzhalter 6">
            <a:extLst>
              <a:ext uri="{FF2B5EF4-FFF2-40B4-BE49-F238E27FC236}">
                <a16:creationId xmlns:a16="http://schemas.microsoft.com/office/drawing/2014/main" id="{B0F93BB7-E35E-419D-AD0F-B661410DD0BC}"/>
              </a:ext>
            </a:extLst>
          </p:cNvPr>
          <p:cNvSpPr txBox="1">
            <a:spLocks/>
          </p:cNvSpPr>
          <p:nvPr/>
        </p:nvSpPr>
        <p:spPr>
          <a:xfrm>
            <a:off x="1263372" y="2062970"/>
            <a:ext cx="4680228"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Am nächsten Tag wird er </a:t>
            </a:r>
            <a:r>
              <a:rPr lang="de-CH" sz="2400" b="1" dirty="0">
                <a:solidFill>
                  <a:schemeClr val="tx1"/>
                </a:solidFill>
                <a:latin typeface="Arial" charset="0"/>
                <a:ea typeface="Arial" charset="0"/>
                <a:cs typeface="Arial" charset="0"/>
              </a:rPr>
              <a:t>erschossen</a:t>
            </a:r>
            <a:r>
              <a:rPr lang="de-CH" sz="2400" dirty="0">
                <a:solidFill>
                  <a:schemeClr val="tx1"/>
                </a:solidFill>
                <a:latin typeface="Arial" charset="0"/>
                <a:ea typeface="Arial" charset="0"/>
                <a:cs typeface="Arial" charset="0"/>
              </a:rPr>
              <a:t>.</a:t>
            </a:r>
          </a:p>
        </p:txBody>
      </p:sp>
    </p:spTree>
    <p:extLst>
      <p:ext uri="{BB962C8B-B14F-4D97-AF65-F5344CB8AC3E}">
        <p14:creationId xmlns:p14="http://schemas.microsoft.com/office/powerpoint/2010/main" val="116088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0F538970-E97B-4EC3-9548-2C036F1A5171}"/>
              </a:ext>
            </a:extLst>
          </p:cNvPr>
          <p:cNvSpPr txBox="1"/>
          <p:nvPr/>
        </p:nvSpPr>
        <p:spPr>
          <a:xfrm rot="16200000">
            <a:off x="10882796" y="5548795"/>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2" name="AutoShape 4" descr="Bildergebnis für besatzungszonen">
            <a:extLst>
              <a:ext uri="{FF2B5EF4-FFF2-40B4-BE49-F238E27FC236}">
                <a16:creationId xmlns:a16="http://schemas.microsoft.com/office/drawing/2014/main" id="{92D0FBEF-D641-4049-895D-EF59289558F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4" name="Inhaltsplatzhalter 6">
            <a:extLst>
              <a:ext uri="{FF2B5EF4-FFF2-40B4-BE49-F238E27FC236}">
                <a16:creationId xmlns:a16="http://schemas.microsoft.com/office/drawing/2014/main" id="{9DEDEB83-D775-4137-8168-2258DFEEF756}"/>
              </a:ext>
            </a:extLst>
          </p:cNvPr>
          <p:cNvSpPr txBox="1">
            <a:spLocks/>
          </p:cNvSpPr>
          <p:nvPr/>
        </p:nvSpPr>
        <p:spPr>
          <a:xfrm>
            <a:off x="-4" y="4362134"/>
            <a:ext cx="5105403"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Hitler begeht</a:t>
            </a:r>
            <a:endParaRPr lang="de-DE" sz="6000" dirty="0">
              <a:solidFill>
                <a:schemeClr val="tx1"/>
              </a:solidFill>
              <a:latin typeface="Arial" charset="0"/>
              <a:ea typeface="Arial" charset="0"/>
              <a:cs typeface="Arial" charset="0"/>
            </a:endParaRPr>
          </a:p>
        </p:txBody>
      </p:sp>
      <p:sp>
        <p:nvSpPr>
          <p:cNvPr id="15" name="Inhaltsplatzhalter 6">
            <a:extLst>
              <a:ext uri="{FF2B5EF4-FFF2-40B4-BE49-F238E27FC236}">
                <a16:creationId xmlns:a16="http://schemas.microsoft.com/office/drawing/2014/main" id="{CDD35575-7C68-4096-81D7-B0A043E7E05A}"/>
              </a:ext>
            </a:extLst>
          </p:cNvPr>
          <p:cNvSpPr txBox="1">
            <a:spLocks/>
          </p:cNvSpPr>
          <p:nvPr/>
        </p:nvSpPr>
        <p:spPr>
          <a:xfrm>
            <a:off x="0" y="5504410"/>
            <a:ext cx="306705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Suizid</a:t>
            </a:r>
            <a:endParaRPr lang="de-CH" altLang="de-DE" sz="6000" dirty="0">
              <a:solidFill>
                <a:schemeClr val="tx1"/>
              </a:solidFill>
              <a:latin typeface="Arial" charset="0"/>
              <a:cs typeface="Arial" charset="0"/>
            </a:endParaRPr>
          </a:p>
        </p:txBody>
      </p:sp>
      <p:sp>
        <p:nvSpPr>
          <p:cNvPr id="16" name="Inhaltsplatzhalter 6">
            <a:extLst>
              <a:ext uri="{FF2B5EF4-FFF2-40B4-BE49-F238E27FC236}">
                <a16:creationId xmlns:a16="http://schemas.microsoft.com/office/drawing/2014/main" id="{34DCF9C2-621D-478F-A680-AD2C52ABBC51}"/>
              </a:ext>
            </a:extLst>
          </p:cNvPr>
          <p:cNvSpPr txBox="1">
            <a:spLocks/>
          </p:cNvSpPr>
          <p:nvPr/>
        </p:nvSpPr>
        <p:spPr>
          <a:xfrm>
            <a:off x="524706" y="631646"/>
            <a:ext cx="5251729"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Als Hitler seine aussichtslose Lage erkennt, beschliesst er am 30. April 1945, </a:t>
            </a:r>
            <a:r>
              <a:rPr lang="de-CH" sz="2400" b="1" dirty="0">
                <a:solidFill>
                  <a:schemeClr val="tx1"/>
                </a:solidFill>
                <a:latin typeface="Arial" charset="0"/>
                <a:ea typeface="Arial" charset="0"/>
                <a:cs typeface="Arial" charset="0"/>
              </a:rPr>
              <a:t>Suizid</a:t>
            </a:r>
            <a:r>
              <a:rPr lang="de-CH" sz="2400" dirty="0">
                <a:solidFill>
                  <a:schemeClr val="tx1"/>
                </a:solidFill>
                <a:latin typeface="Arial" charset="0"/>
                <a:ea typeface="Arial" charset="0"/>
                <a:cs typeface="Arial" charset="0"/>
              </a:rPr>
              <a:t> zu begehen.</a:t>
            </a:r>
          </a:p>
        </p:txBody>
      </p:sp>
      <p:sp>
        <p:nvSpPr>
          <p:cNvPr id="9" name="Inhaltsplatzhalter 6">
            <a:extLst>
              <a:ext uri="{FF2B5EF4-FFF2-40B4-BE49-F238E27FC236}">
                <a16:creationId xmlns:a16="http://schemas.microsoft.com/office/drawing/2014/main" id="{B0F93BB7-E35E-419D-AD0F-B661410DD0BC}"/>
              </a:ext>
            </a:extLst>
          </p:cNvPr>
          <p:cNvSpPr txBox="1">
            <a:spLocks/>
          </p:cNvSpPr>
          <p:nvPr/>
        </p:nvSpPr>
        <p:spPr>
          <a:xfrm>
            <a:off x="524705" y="1940121"/>
            <a:ext cx="5251729"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Seine Lebensgefährtin Eva Braun schluckt Gift, er selber </a:t>
            </a:r>
            <a:r>
              <a:rPr lang="de-CH" sz="2400" b="1" dirty="0">
                <a:solidFill>
                  <a:schemeClr val="tx1"/>
                </a:solidFill>
                <a:latin typeface="Arial" charset="0"/>
                <a:ea typeface="Arial" charset="0"/>
                <a:cs typeface="Arial" charset="0"/>
              </a:rPr>
              <a:t>erschiesst</a:t>
            </a:r>
            <a:r>
              <a:rPr lang="de-CH" sz="2400" dirty="0">
                <a:solidFill>
                  <a:schemeClr val="tx1"/>
                </a:solidFill>
                <a:latin typeface="Arial" charset="0"/>
                <a:ea typeface="Arial" charset="0"/>
                <a:cs typeface="Arial" charset="0"/>
              </a:rPr>
              <a:t> sich.</a:t>
            </a:r>
          </a:p>
        </p:txBody>
      </p:sp>
      <p:pic>
        <p:nvPicPr>
          <p:cNvPr id="10242" name="Picture 2" descr="Bildergebnis für hitler eva braun">
            <a:extLst>
              <a:ext uri="{FF2B5EF4-FFF2-40B4-BE49-F238E27FC236}">
                <a16:creationId xmlns:a16="http://schemas.microsoft.com/office/drawing/2014/main" id="{D0972F0D-A2F7-47AA-BC74-5AC75CA426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81" r="31556"/>
          <a:stretch/>
        </p:blipFill>
        <p:spPr bwMode="auto">
          <a:xfrm>
            <a:off x="6145768" y="0"/>
            <a:ext cx="56769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2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Bildergebnis für hitler">
            <a:extLst>
              <a:ext uri="{FF2B5EF4-FFF2-40B4-BE49-F238E27FC236}">
                <a16:creationId xmlns:a16="http://schemas.microsoft.com/office/drawing/2014/main" id="{A19686EA-92E5-4C92-B69D-2FD612BF60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25" y="-3284"/>
            <a:ext cx="4333875"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feld 12"/>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7" name="Inhaltsplatzhalter 6"/>
          <p:cNvSpPr txBox="1">
            <a:spLocks/>
          </p:cNvSpPr>
          <p:nvPr/>
        </p:nvSpPr>
        <p:spPr>
          <a:xfrm>
            <a:off x="224184" y="204747"/>
            <a:ext cx="7395815" cy="648074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de-CH" altLang="de-DE" sz="2400" dirty="0">
                <a:solidFill>
                  <a:schemeClr val="tx1"/>
                </a:solidFill>
                <a:latin typeface="Arial" charset="0"/>
                <a:cs typeface="Arial" charset="0"/>
              </a:rPr>
              <a:t>«Als das bittere Ende kam, waren von den führenden Persönlichkeiten seines Regimes nur noch Goebbels und Bormann bei Hitler geblieben. Russische Truppen schlugen sich bereits in den Strassen der Stadt, und in den ersten Morgenstunden des 29. April (1945) verfasste er sein Testament. Der Tag begann mit Routinearbeiten im Luftschutzkeller der Reichskanzlei. Später traf dann die Nachricht vom Ende Mussolinis ein. Am 30. nahmen Hitler und sein Gefolge noch ruhig das Mittagessen ein. Dann gab er allen Anwesenden die Hand und zog sich in sein Zimmer zurück. Um halb vier Uhr fiel ein Schuss. Man betrat sein Zimmer und fand ihn auf dem Sofa liegen. Er hatte sich eine Kugel in den Mund gejagt. Neben ihm lagen der Revolver und die Leiche Eva Brauns, die er noch in den letzten Tagen in aller Heimlichkeit geheiratet hatte. Sie hatte Gift genommen.»</a:t>
            </a:r>
            <a:endParaRPr lang="de-CH" altLang="de-DE" sz="2400" i="1" dirty="0">
              <a:solidFill>
                <a:schemeClr val="tx1"/>
              </a:solidFill>
              <a:latin typeface="Arial" charset="0"/>
              <a:cs typeface="Arial" charset="0"/>
            </a:endParaRPr>
          </a:p>
          <a:p>
            <a:pPr marL="0" indent="0" algn="ctr">
              <a:buNone/>
            </a:pPr>
            <a:r>
              <a:rPr lang="de-CH" sz="2000" dirty="0">
                <a:solidFill>
                  <a:schemeClr val="tx1"/>
                </a:solidFill>
                <a:latin typeface="Arial" charset="0"/>
                <a:ea typeface="Arial" charset="0"/>
                <a:cs typeface="Arial" charset="0"/>
              </a:rPr>
              <a:t>Churchill, Memoiren</a:t>
            </a:r>
            <a:endParaRPr lang="de-DE" sz="20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10740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Bildergebnis für besatzungszonen">
            <a:extLst>
              <a:ext uri="{FF2B5EF4-FFF2-40B4-BE49-F238E27FC236}">
                <a16:creationId xmlns:a16="http://schemas.microsoft.com/office/drawing/2014/main" id="{92D0FBEF-D641-4049-895D-EF59289558F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4" name="Inhaltsplatzhalter 6">
            <a:extLst>
              <a:ext uri="{FF2B5EF4-FFF2-40B4-BE49-F238E27FC236}">
                <a16:creationId xmlns:a16="http://schemas.microsoft.com/office/drawing/2014/main" id="{9DEDEB83-D775-4137-8168-2258DFEEF756}"/>
              </a:ext>
            </a:extLst>
          </p:cNvPr>
          <p:cNvSpPr txBox="1">
            <a:spLocks/>
          </p:cNvSpPr>
          <p:nvPr/>
        </p:nvSpPr>
        <p:spPr>
          <a:xfrm>
            <a:off x="-4" y="4362134"/>
            <a:ext cx="5943604"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Bedingungslose</a:t>
            </a:r>
            <a:endParaRPr lang="de-DE" sz="6000" dirty="0">
              <a:solidFill>
                <a:schemeClr val="tx1"/>
              </a:solidFill>
              <a:latin typeface="Arial" charset="0"/>
              <a:ea typeface="Arial" charset="0"/>
              <a:cs typeface="Arial" charset="0"/>
            </a:endParaRPr>
          </a:p>
        </p:txBody>
      </p:sp>
      <p:sp>
        <p:nvSpPr>
          <p:cNvPr id="15" name="Inhaltsplatzhalter 6">
            <a:extLst>
              <a:ext uri="{FF2B5EF4-FFF2-40B4-BE49-F238E27FC236}">
                <a16:creationId xmlns:a16="http://schemas.microsoft.com/office/drawing/2014/main" id="{CDD35575-7C68-4096-81D7-B0A043E7E05A}"/>
              </a:ext>
            </a:extLst>
          </p:cNvPr>
          <p:cNvSpPr txBox="1">
            <a:spLocks/>
          </p:cNvSpPr>
          <p:nvPr/>
        </p:nvSpPr>
        <p:spPr>
          <a:xfrm>
            <a:off x="-1" y="5504410"/>
            <a:ext cx="4581525"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Kapitulation</a:t>
            </a:r>
            <a:endParaRPr lang="de-CH" altLang="de-DE" sz="6000" dirty="0">
              <a:solidFill>
                <a:schemeClr val="tx1"/>
              </a:solidFill>
              <a:latin typeface="Arial" charset="0"/>
              <a:cs typeface="Arial" charset="0"/>
            </a:endParaRPr>
          </a:p>
        </p:txBody>
      </p:sp>
      <p:sp>
        <p:nvSpPr>
          <p:cNvPr id="16" name="Inhaltsplatzhalter 6">
            <a:extLst>
              <a:ext uri="{FF2B5EF4-FFF2-40B4-BE49-F238E27FC236}">
                <a16:creationId xmlns:a16="http://schemas.microsoft.com/office/drawing/2014/main" id="{34DCF9C2-621D-478F-A680-AD2C52ABBC51}"/>
              </a:ext>
            </a:extLst>
          </p:cNvPr>
          <p:cNvSpPr txBox="1">
            <a:spLocks/>
          </p:cNvSpPr>
          <p:nvPr/>
        </p:nvSpPr>
        <p:spPr>
          <a:xfrm>
            <a:off x="524705" y="763684"/>
            <a:ext cx="5251729"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Am 7. Mai 1945 </a:t>
            </a:r>
            <a:r>
              <a:rPr lang="de-CH" sz="2400" b="1" dirty="0">
                <a:solidFill>
                  <a:schemeClr val="tx1"/>
                </a:solidFill>
                <a:latin typeface="Arial" charset="0"/>
                <a:ea typeface="Arial" charset="0"/>
                <a:cs typeface="Arial" charset="0"/>
              </a:rPr>
              <a:t>kapituliert</a:t>
            </a:r>
            <a:r>
              <a:rPr lang="de-CH" sz="2400" dirty="0">
                <a:solidFill>
                  <a:schemeClr val="tx1"/>
                </a:solidFill>
                <a:latin typeface="Arial" charset="0"/>
                <a:ea typeface="Arial" charset="0"/>
                <a:cs typeface="Arial" charset="0"/>
              </a:rPr>
              <a:t> das Deutsche Reich.</a:t>
            </a:r>
          </a:p>
        </p:txBody>
      </p:sp>
      <p:sp>
        <p:nvSpPr>
          <p:cNvPr id="9" name="Inhaltsplatzhalter 6">
            <a:extLst>
              <a:ext uri="{FF2B5EF4-FFF2-40B4-BE49-F238E27FC236}">
                <a16:creationId xmlns:a16="http://schemas.microsoft.com/office/drawing/2014/main" id="{B0F93BB7-E35E-419D-AD0F-B661410DD0BC}"/>
              </a:ext>
            </a:extLst>
          </p:cNvPr>
          <p:cNvSpPr txBox="1">
            <a:spLocks/>
          </p:cNvSpPr>
          <p:nvPr/>
        </p:nvSpPr>
        <p:spPr>
          <a:xfrm>
            <a:off x="524706" y="1739760"/>
            <a:ext cx="5251729"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Am 8. Mai ist der Krieg </a:t>
            </a:r>
            <a:r>
              <a:rPr lang="de-CH" sz="2400" b="1" dirty="0">
                <a:solidFill>
                  <a:schemeClr val="tx1"/>
                </a:solidFill>
                <a:latin typeface="Arial" charset="0"/>
                <a:ea typeface="Arial" charset="0"/>
                <a:cs typeface="Arial" charset="0"/>
              </a:rPr>
              <a:t>in Europa </a:t>
            </a:r>
            <a:r>
              <a:rPr lang="de-CH" sz="2400" dirty="0">
                <a:solidFill>
                  <a:schemeClr val="tx1"/>
                </a:solidFill>
                <a:latin typeface="Arial" charset="0"/>
                <a:ea typeface="Arial" charset="0"/>
                <a:cs typeface="Arial" charset="0"/>
              </a:rPr>
              <a:t>beendet. </a:t>
            </a:r>
          </a:p>
        </p:txBody>
      </p:sp>
      <p:pic>
        <p:nvPicPr>
          <p:cNvPr id="11266" name="Picture 2" descr="Bildergebnis für capitulation germany">
            <a:extLst>
              <a:ext uri="{FF2B5EF4-FFF2-40B4-BE49-F238E27FC236}">
                <a16:creationId xmlns:a16="http://schemas.microsoft.com/office/drawing/2014/main" id="{4AD92BAC-5F7B-4B61-BB71-A29552EB14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602" r="6756"/>
          <a:stretch/>
        </p:blipFill>
        <p:spPr bwMode="auto">
          <a:xfrm>
            <a:off x="6366984" y="0"/>
            <a:ext cx="5825016"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a:extLst>
              <a:ext uri="{FF2B5EF4-FFF2-40B4-BE49-F238E27FC236}">
                <a16:creationId xmlns:a16="http://schemas.microsoft.com/office/drawing/2014/main" id="{16D11B6E-B2F1-42F1-BE52-EF60514AD2FA}"/>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Tree>
    <p:extLst>
      <p:ext uri="{BB962C8B-B14F-4D97-AF65-F5344CB8AC3E}">
        <p14:creationId xmlns:p14="http://schemas.microsoft.com/office/powerpoint/2010/main" val="427118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Bildergebnis für besatzungszonen">
            <a:extLst>
              <a:ext uri="{FF2B5EF4-FFF2-40B4-BE49-F238E27FC236}">
                <a16:creationId xmlns:a16="http://schemas.microsoft.com/office/drawing/2014/main" id="{92D0FBEF-D641-4049-895D-EF59289558F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 name="Inhaltsplatzhalter 6">
            <a:extLst>
              <a:ext uri="{FF2B5EF4-FFF2-40B4-BE49-F238E27FC236}">
                <a16:creationId xmlns:a16="http://schemas.microsoft.com/office/drawing/2014/main" id="{34DCF9C2-621D-478F-A680-AD2C52ABBC51}"/>
              </a:ext>
            </a:extLst>
          </p:cNvPr>
          <p:cNvSpPr txBox="1">
            <a:spLocks/>
          </p:cNvSpPr>
          <p:nvPr/>
        </p:nvSpPr>
        <p:spPr>
          <a:xfrm>
            <a:off x="846082" y="518228"/>
            <a:ext cx="5097518"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Aus den Fehlern des Ersten Weltkrieges werden Lehren gezogen: Im Juni 1945 werden die </a:t>
            </a:r>
            <a:r>
              <a:rPr lang="de-CH" sz="2400" b="1" dirty="0">
                <a:solidFill>
                  <a:schemeClr val="tx1"/>
                </a:solidFill>
                <a:latin typeface="Arial" charset="0"/>
                <a:ea typeface="Arial" charset="0"/>
                <a:cs typeface="Arial" charset="0"/>
              </a:rPr>
              <a:t>«Vereinten Nationen» </a:t>
            </a:r>
            <a:r>
              <a:rPr lang="de-CH" sz="2400" dirty="0">
                <a:solidFill>
                  <a:schemeClr val="tx1"/>
                </a:solidFill>
                <a:latin typeface="Arial" charset="0"/>
                <a:ea typeface="Arial" charset="0"/>
                <a:cs typeface="Arial" charset="0"/>
              </a:rPr>
              <a:t>gegründet.</a:t>
            </a:r>
          </a:p>
        </p:txBody>
      </p:sp>
      <p:sp>
        <p:nvSpPr>
          <p:cNvPr id="9" name="Inhaltsplatzhalter 6">
            <a:extLst>
              <a:ext uri="{FF2B5EF4-FFF2-40B4-BE49-F238E27FC236}">
                <a16:creationId xmlns:a16="http://schemas.microsoft.com/office/drawing/2014/main" id="{B0F93BB7-E35E-419D-AD0F-B661410DD0BC}"/>
              </a:ext>
            </a:extLst>
          </p:cNvPr>
          <p:cNvSpPr txBox="1">
            <a:spLocks/>
          </p:cNvSpPr>
          <p:nvPr/>
        </p:nvSpPr>
        <p:spPr>
          <a:xfrm>
            <a:off x="846080" y="2233237"/>
            <a:ext cx="5097520" cy="2086725"/>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Ihre Ziele sind die Sicherung des </a:t>
            </a:r>
            <a:r>
              <a:rPr lang="de-CH" sz="2400" b="1" dirty="0">
                <a:solidFill>
                  <a:schemeClr val="tx1"/>
                </a:solidFill>
                <a:latin typeface="Arial" charset="0"/>
                <a:ea typeface="Arial" charset="0"/>
                <a:cs typeface="Arial" charset="0"/>
              </a:rPr>
              <a:t>Weltfriedens</a:t>
            </a:r>
            <a:r>
              <a:rPr lang="de-CH" sz="2400" dirty="0">
                <a:solidFill>
                  <a:schemeClr val="tx1"/>
                </a:solidFill>
                <a:latin typeface="Arial" charset="0"/>
                <a:ea typeface="Arial" charset="0"/>
                <a:cs typeface="Arial" charset="0"/>
              </a:rPr>
              <a:t>, die Einhaltung des </a:t>
            </a:r>
            <a:r>
              <a:rPr lang="de-CH" sz="2400" b="1" dirty="0">
                <a:solidFill>
                  <a:schemeClr val="tx1"/>
                </a:solidFill>
                <a:latin typeface="Arial" charset="0"/>
                <a:ea typeface="Arial" charset="0"/>
                <a:cs typeface="Arial" charset="0"/>
              </a:rPr>
              <a:t>Völkerrechts</a:t>
            </a:r>
            <a:r>
              <a:rPr lang="de-CH" sz="2400" dirty="0">
                <a:solidFill>
                  <a:schemeClr val="tx1"/>
                </a:solidFill>
                <a:latin typeface="Arial" charset="0"/>
                <a:ea typeface="Arial" charset="0"/>
                <a:cs typeface="Arial" charset="0"/>
              </a:rPr>
              <a:t>, der Schutz der </a:t>
            </a:r>
            <a:r>
              <a:rPr lang="de-CH" sz="2400" b="1" dirty="0">
                <a:solidFill>
                  <a:schemeClr val="tx1"/>
                </a:solidFill>
                <a:latin typeface="Arial" charset="0"/>
                <a:ea typeface="Arial" charset="0"/>
                <a:cs typeface="Arial" charset="0"/>
              </a:rPr>
              <a:t>Menschenrechte</a:t>
            </a:r>
            <a:r>
              <a:rPr lang="de-CH" sz="2400" dirty="0">
                <a:solidFill>
                  <a:schemeClr val="tx1"/>
                </a:solidFill>
                <a:latin typeface="Arial" charset="0"/>
                <a:ea typeface="Arial" charset="0"/>
                <a:cs typeface="Arial" charset="0"/>
              </a:rPr>
              <a:t> und die Förderung der </a:t>
            </a:r>
            <a:r>
              <a:rPr lang="de-CH" sz="2400" b="1" dirty="0">
                <a:solidFill>
                  <a:schemeClr val="tx1"/>
                </a:solidFill>
                <a:latin typeface="Arial" charset="0"/>
                <a:ea typeface="Arial" charset="0"/>
                <a:cs typeface="Arial" charset="0"/>
              </a:rPr>
              <a:t>internationalen</a:t>
            </a:r>
            <a:r>
              <a:rPr lang="de-CH" sz="2400" dirty="0">
                <a:solidFill>
                  <a:schemeClr val="tx1"/>
                </a:solidFill>
                <a:latin typeface="Arial" charset="0"/>
                <a:ea typeface="Arial" charset="0"/>
                <a:cs typeface="Arial" charset="0"/>
              </a:rPr>
              <a:t> </a:t>
            </a:r>
            <a:r>
              <a:rPr lang="de-CH" sz="2400" b="1" dirty="0">
                <a:solidFill>
                  <a:schemeClr val="tx1"/>
                </a:solidFill>
                <a:latin typeface="Arial" charset="0"/>
                <a:ea typeface="Arial" charset="0"/>
                <a:cs typeface="Arial" charset="0"/>
              </a:rPr>
              <a:t>Zusammenarbeit.</a:t>
            </a:r>
          </a:p>
        </p:txBody>
      </p:sp>
      <p:sp>
        <p:nvSpPr>
          <p:cNvPr id="11" name="Textfeld 10">
            <a:extLst>
              <a:ext uri="{FF2B5EF4-FFF2-40B4-BE49-F238E27FC236}">
                <a16:creationId xmlns:a16="http://schemas.microsoft.com/office/drawing/2014/main" id="{16D11B6E-B2F1-42F1-BE52-EF60514AD2FA}"/>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pic>
        <p:nvPicPr>
          <p:cNvPr id="12290" name="Picture 2" descr="Bildergebnis für vereinte nationen">
            <a:extLst>
              <a:ext uri="{FF2B5EF4-FFF2-40B4-BE49-F238E27FC236}">
                <a16:creationId xmlns:a16="http://schemas.microsoft.com/office/drawing/2014/main" id="{32392450-B9F3-425B-B239-8B8DD72BD6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0202" y="477290"/>
            <a:ext cx="5373782" cy="4551910"/>
          </a:xfrm>
          <a:prstGeom prst="rect">
            <a:avLst/>
          </a:prstGeom>
          <a:noFill/>
          <a:extLst>
            <a:ext uri="{909E8E84-426E-40DD-AFC4-6F175D3DCCD1}">
              <a14:hiddenFill xmlns:a14="http://schemas.microsoft.com/office/drawing/2010/main">
                <a:solidFill>
                  <a:srgbClr val="FFFFFF"/>
                </a:solidFill>
              </a14:hiddenFill>
            </a:ext>
          </a:extLst>
        </p:spPr>
      </p:pic>
      <p:sp>
        <p:nvSpPr>
          <p:cNvPr id="12" name="Inhaltsplatzhalter 6">
            <a:extLst>
              <a:ext uri="{FF2B5EF4-FFF2-40B4-BE49-F238E27FC236}">
                <a16:creationId xmlns:a16="http://schemas.microsoft.com/office/drawing/2014/main" id="{27163D42-12EA-41DD-A3CB-57F16C3AD041}"/>
              </a:ext>
            </a:extLst>
          </p:cNvPr>
          <p:cNvSpPr txBox="1">
            <a:spLocks/>
          </p:cNvSpPr>
          <p:nvPr/>
        </p:nvSpPr>
        <p:spPr>
          <a:xfrm>
            <a:off x="0" y="5206572"/>
            <a:ext cx="723900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6000" dirty="0">
                <a:solidFill>
                  <a:schemeClr val="tx1"/>
                </a:solidFill>
                <a:latin typeface="Arial" charset="0"/>
                <a:ea typeface="Arial" charset="0"/>
                <a:cs typeface="Arial" charset="0"/>
              </a:rPr>
              <a:t> Gründung der UNO</a:t>
            </a:r>
          </a:p>
        </p:txBody>
      </p:sp>
    </p:spTree>
    <p:extLst>
      <p:ext uri="{BB962C8B-B14F-4D97-AF65-F5344CB8AC3E}">
        <p14:creationId xmlns:p14="http://schemas.microsoft.com/office/powerpoint/2010/main" val="329037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Bildergebnis für atomic bombs">
            <a:extLst>
              <a:ext uri="{FF2B5EF4-FFF2-40B4-BE49-F238E27FC236}">
                <a16:creationId xmlns:a16="http://schemas.microsoft.com/office/drawing/2014/main" id="{D3BE087B-BD02-4938-B348-44089F3E80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1600" y="0"/>
            <a:ext cx="5740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Bildergebnis für besatzungszonen">
            <a:extLst>
              <a:ext uri="{FF2B5EF4-FFF2-40B4-BE49-F238E27FC236}">
                <a16:creationId xmlns:a16="http://schemas.microsoft.com/office/drawing/2014/main" id="{92D0FBEF-D641-4049-895D-EF59289558F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 name="Inhaltsplatzhalter 6">
            <a:extLst>
              <a:ext uri="{FF2B5EF4-FFF2-40B4-BE49-F238E27FC236}">
                <a16:creationId xmlns:a16="http://schemas.microsoft.com/office/drawing/2014/main" id="{34DCF9C2-621D-478F-A680-AD2C52ABBC51}"/>
              </a:ext>
            </a:extLst>
          </p:cNvPr>
          <p:cNvSpPr txBox="1">
            <a:spLocks/>
          </p:cNvSpPr>
          <p:nvPr/>
        </p:nvSpPr>
        <p:spPr>
          <a:xfrm>
            <a:off x="542923" y="456168"/>
            <a:ext cx="5505449"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In </a:t>
            </a:r>
            <a:r>
              <a:rPr lang="de-CH" sz="2400" b="1" dirty="0">
                <a:solidFill>
                  <a:schemeClr val="tx1"/>
                </a:solidFill>
                <a:latin typeface="Arial" charset="0"/>
                <a:ea typeface="Arial" charset="0"/>
                <a:cs typeface="Arial" charset="0"/>
              </a:rPr>
              <a:t>Asien </a:t>
            </a:r>
            <a:r>
              <a:rPr lang="de-CH" sz="2400" dirty="0">
                <a:solidFill>
                  <a:schemeClr val="tx1"/>
                </a:solidFill>
                <a:latin typeface="Arial" charset="0"/>
                <a:ea typeface="Arial" charset="0"/>
                <a:cs typeface="Arial" charset="0"/>
              </a:rPr>
              <a:t>und im </a:t>
            </a:r>
            <a:r>
              <a:rPr lang="de-CH" sz="2400" b="1" dirty="0">
                <a:solidFill>
                  <a:schemeClr val="tx1"/>
                </a:solidFill>
                <a:latin typeface="Arial" charset="0"/>
                <a:ea typeface="Arial" charset="0"/>
                <a:cs typeface="Arial" charset="0"/>
              </a:rPr>
              <a:t>Pazifik</a:t>
            </a:r>
            <a:r>
              <a:rPr lang="de-CH" sz="2400" dirty="0">
                <a:solidFill>
                  <a:schemeClr val="tx1"/>
                </a:solidFill>
                <a:latin typeface="Arial" charset="0"/>
                <a:ea typeface="Arial" charset="0"/>
                <a:cs typeface="Arial" charset="0"/>
              </a:rPr>
              <a:t> ist der Krieg aber noch nicht vorbei.</a:t>
            </a:r>
          </a:p>
        </p:txBody>
      </p:sp>
      <p:sp>
        <p:nvSpPr>
          <p:cNvPr id="9" name="Inhaltsplatzhalter 6">
            <a:extLst>
              <a:ext uri="{FF2B5EF4-FFF2-40B4-BE49-F238E27FC236}">
                <a16:creationId xmlns:a16="http://schemas.microsoft.com/office/drawing/2014/main" id="{B0F93BB7-E35E-419D-AD0F-B661410DD0BC}"/>
              </a:ext>
            </a:extLst>
          </p:cNvPr>
          <p:cNvSpPr txBox="1">
            <a:spLocks/>
          </p:cNvSpPr>
          <p:nvPr/>
        </p:nvSpPr>
        <p:spPr>
          <a:xfrm>
            <a:off x="552452" y="1414871"/>
            <a:ext cx="5505448"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Am 6. und 9. August 1945 wirft die USA zwei </a:t>
            </a:r>
            <a:r>
              <a:rPr lang="de-CH" sz="2400" b="1" dirty="0">
                <a:solidFill>
                  <a:schemeClr val="tx1"/>
                </a:solidFill>
                <a:latin typeface="Arial" charset="0"/>
                <a:ea typeface="Arial" charset="0"/>
                <a:cs typeface="Arial" charset="0"/>
              </a:rPr>
              <a:t>Atombomben</a:t>
            </a:r>
            <a:r>
              <a:rPr lang="de-CH" sz="2400" dirty="0">
                <a:solidFill>
                  <a:schemeClr val="tx1"/>
                </a:solidFill>
                <a:latin typeface="Arial" charset="0"/>
                <a:ea typeface="Arial" charset="0"/>
                <a:cs typeface="Arial" charset="0"/>
              </a:rPr>
              <a:t> auf die japanischen Städte </a:t>
            </a:r>
            <a:r>
              <a:rPr lang="de-CH" sz="2400" b="1" dirty="0">
                <a:solidFill>
                  <a:schemeClr val="tx1"/>
                </a:solidFill>
                <a:latin typeface="Arial" charset="0"/>
                <a:ea typeface="Arial" charset="0"/>
                <a:cs typeface="Arial" charset="0"/>
              </a:rPr>
              <a:t>Hiroshima</a:t>
            </a:r>
            <a:r>
              <a:rPr lang="de-CH" sz="2400" dirty="0">
                <a:solidFill>
                  <a:schemeClr val="tx1"/>
                </a:solidFill>
                <a:latin typeface="Arial" charset="0"/>
                <a:ea typeface="Arial" charset="0"/>
                <a:cs typeface="Arial" charset="0"/>
              </a:rPr>
              <a:t> und </a:t>
            </a:r>
            <a:r>
              <a:rPr lang="de-CH" sz="2400" b="1" dirty="0">
                <a:solidFill>
                  <a:schemeClr val="tx1"/>
                </a:solidFill>
                <a:latin typeface="Arial" charset="0"/>
                <a:ea typeface="Arial" charset="0"/>
                <a:cs typeface="Arial" charset="0"/>
              </a:rPr>
              <a:t>Nagasaki</a:t>
            </a:r>
            <a:r>
              <a:rPr lang="de-CH" sz="2400" dirty="0">
                <a:solidFill>
                  <a:schemeClr val="tx1"/>
                </a:solidFill>
                <a:latin typeface="Arial" charset="0"/>
                <a:ea typeface="Arial" charset="0"/>
                <a:cs typeface="Arial" charset="0"/>
              </a:rPr>
              <a:t> ab.</a:t>
            </a:r>
            <a:endParaRPr lang="de-CH" sz="2400" b="1" dirty="0">
              <a:solidFill>
                <a:schemeClr val="tx1"/>
              </a:solidFill>
              <a:latin typeface="Arial" charset="0"/>
              <a:ea typeface="Arial" charset="0"/>
              <a:cs typeface="Arial" charset="0"/>
            </a:endParaRPr>
          </a:p>
        </p:txBody>
      </p:sp>
      <p:sp>
        <p:nvSpPr>
          <p:cNvPr id="11" name="Textfeld 10">
            <a:extLst>
              <a:ext uri="{FF2B5EF4-FFF2-40B4-BE49-F238E27FC236}">
                <a16:creationId xmlns:a16="http://schemas.microsoft.com/office/drawing/2014/main" id="{16D11B6E-B2F1-42F1-BE52-EF60514AD2FA}"/>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2" name="Inhaltsplatzhalter 6">
            <a:extLst>
              <a:ext uri="{FF2B5EF4-FFF2-40B4-BE49-F238E27FC236}">
                <a16:creationId xmlns:a16="http://schemas.microsoft.com/office/drawing/2014/main" id="{27163D42-12EA-41DD-A3CB-57F16C3AD041}"/>
              </a:ext>
            </a:extLst>
          </p:cNvPr>
          <p:cNvSpPr txBox="1">
            <a:spLocks/>
          </p:cNvSpPr>
          <p:nvPr/>
        </p:nvSpPr>
        <p:spPr>
          <a:xfrm>
            <a:off x="0" y="5206572"/>
            <a:ext cx="5210175"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6000" dirty="0">
                <a:solidFill>
                  <a:schemeClr val="tx1"/>
                </a:solidFill>
                <a:latin typeface="Arial" charset="0"/>
                <a:ea typeface="Arial" charset="0"/>
                <a:cs typeface="Arial" charset="0"/>
              </a:rPr>
              <a:t> Atombomben</a:t>
            </a:r>
          </a:p>
        </p:txBody>
      </p:sp>
      <p:sp>
        <p:nvSpPr>
          <p:cNvPr id="10" name="Inhaltsplatzhalter 6">
            <a:extLst>
              <a:ext uri="{FF2B5EF4-FFF2-40B4-BE49-F238E27FC236}">
                <a16:creationId xmlns:a16="http://schemas.microsoft.com/office/drawing/2014/main" id="{95897690-0102-4991-BE4F-1327B6CF1088}"/>
              </a:ext>
            </a:extLst>
          </p:cNvPr>
          <p:cNvSpPr txBox="1">
            <a:spLocks/>
          </p:cNvSpPr>
          <p:nvPr/>
        </p:nvSpPr>
        <p:spPr>
          <a:xfrm>
            <a:off x="542924" y="3038372"/>
            <a:ext cx="5505448" cy="424732"/>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Am 15. August 1945 </a:t>
            </a:r>
            <a:r>
              <a:rPr lang="de-CH" sz="2400" b="1" dirty="0">
                <a:solidFill>
                  <a:schemeClr val="tx1"/>
                </a:solidFill>
                <a:latin typeface="Arial" charset="0"/>
                <a:ea typeface="Arial" charset="0"/>
                <a:cs typeface="Arial" charset="0"/>
              </a:rPr>
              <a:t>kapituliert</a:t>
            </a:r>
            <a:r>
              <a:rPr lang="de-CH" sz="2400" dirty="0">
                <a:solidFill>
                  <a:schemeClr val="tx1"/>
                </a:solidFill>
                <a:latin typeface="Arial" charset="0"/>
                <a:ea typeface="Arial" charset="0"/>
                <a:cs typeface="Arial" charset="0"/>
              </a:rPr>
              <a:t> Japan.</a:t>
            </a:r>
            <a:endParaRPr lang="de-CH" sz="2400" b="1" dirty="0">
              <a:solidFill>
                <a:schemeClr val="tx1"/>
              </a:solidFill>
              <a:latin typeface="Arial" charset="0"/>
              <a:ea typeface="Arial" charset="0"/>
              <a:cs typeface="Arial" charset="0"/>
            </a:endParaRPr>
          </a:p>
        </p:txBody>
      </p:sp>
      <p:sp>
        <p:nvSpPr>
          <p:cNvPr id="13" name="Inhaltsplatzhalter 6">
            <a:extLst>
              <a:ext uri="{FF2B5EF4-FFF2-40B4-BE49-F238E27FC236}">
                <a16:creationId xmlns:a16="http://schemas.microsoft.com/office/drawing/2014/main" id="{A9FD04B6-0C8C-4E61-8CD6-E446C3E67A7D}"/>
              </a:ext>
            </a:extLst>
          </p:cNvPr>
          <p:cNvSpPr txBox="1">
            <a:spLocks/>
          </p:cNvSpPr>
          <p:nvPr/>
        </p:nvSpPr>
        <p:spPr>
          <a:xfrm>
            <a:off x="542925" y="3661005"/>
            <a:ext cx="5505447"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Damit ist der Zweite Weltkrieg auf der ganzen Welt zu Ende.</a:t>
            </a:r>
            <a:endParaRPr lang="de-CH" sz="2400" b="1"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385871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P spid="12" grpId="0" animBg="1"/>
      <p:bldP spid="10" grpId="0" animBg="1"/>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ildergebnis für hiroshima">
            <a:extLst>
              <a:ext uri="{FF2B5EF4-FFF2-40B4-BE49-F238E27FC236}">
                <a16:creationId xmlns:a16="http://schemas.microsoft.com/office/drawing/2014/main" id="{F3E2A9B2-16EF-4371-9061-A02B5E512E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35"/>
          <a:stretch/>
        </p:blipFill>
        <p:spPr bwMode="auto">
          <a:xfrm>
            <a:off x="7810500" y="0"/>
            <a:ext cx="4381500" cy="6876768"/>
          </a:xfrm>
          <a:prstGeom prst="rect">
            <a:avLst/>
          </a:prstGeom>
          <a:noFill/>
          <a:extLst>
            <a:ext uri="{909E8E84-426E-40DD-AFC4-6F175D3DCCD1}">
              <a14:hiddenFill xmlns:a14="http://schemas.microsoft.com/office/drawing/2010/main">
                <a:solidFill>
                  <a:srgbClr val="FFFFFF"/>
                </a:solidFill>
              </a14:hiddenFill>
            </a:ext>
          </a:extLst>
        </p:spPr>
      </p:pic>
      <p:sp>
        <p:nvSpPr>
          <p:cNvPr id="13" name="Textfeld 12"/>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7" name="Inhaltsplatzhalter 6"/>
          <p:cNvSpPr txBox="1">
            <a:spLocks/>
          </p:cNvSpPr>
          <p:nvPr/>
        </p:nvSpPr>
        <p:spPr>
          <a:xfrm>
            <a:off x="656121" y="1075023"/>
            <a:ext cx="6497154" cy="4707955"/>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de-CH" altLang="de-DE" sz="2400" dirty="0">
                <a:solidFill>
                  <a:schemeClr val="tx1"/>
                </a:solidFill>
                <a:latin typeface="Arial" charset="0"/>
                <a:cs typeface="Arial" charset="0"/>
              </a:rPr>
              <a:t>«Wie Präsident Truman bekanntgab, haben amerikanische Bomber am Montag (6. August 1945) über der japanischen Armeebasis von Hiroshima eine ganz neue Art von Bomben abgeworfen, sogenannte «</a:t>
            </a:r>
            <a:r>
              <a:rPr lang="de-CH" altLang="de-DE" sz="2400" dirty="0" err="1">
                <a:solidFill>
                  <a:schemeClr val="tx1"/>
                </a:solidFill>
                <a:latin typeface="Arial" charset="0"/>
                <a:cs typeface="Arial" charset="0"/>
              </a:rPr>
              <a:t>Atomic</a:t>
            </a:r>
            <a:r>
              <a:rPr lang="de-CH" altLang="de-DE" sz="2400" dirty="0">
                <a:solidFill>
                  <a:schemeClr val="tx1"/>
                </a:solidFill>
                <a:latin typeface="Arial" charset="0"/>
                <a:cs typeface="Arial" charset="0"/>
              </a:rPr>
              <a:t> </a:t>
            </a:r>
            <a:r>
              <a:rPr lang="de-CH" altLang="de-DE" sz="2400" dirty="0" err="1">
                <a:solidFill>
                  <a:schemeClr val="tx1"/>
                </a:solidFill>
                <a:latin typeface="Arial" charset="0"/>
                <a:cs typeface="Arial" charset="0"/>
              </a:rPr>
              <a:t>Bombs</a:t>
            </a:r>
            <a:r>
              <a:rPr lang="de-CH" altLang="de-DE" sz="2400" dirty="0">
                <a:solidFill>
                  <a:schemeClr val="tx1"/>
                </a:solidFill>
                <a:latin typeface="Arial" charset="0"/>
                <a:cs typeface="Arial" charset="0"/>
              </a:rPr>
              <a:t>». Die Sprengwirkung von zehn Tonnen des neuen Sprengstoffs entspreche der Wirkung von 20’000 Tonnen bisheriger Bomben… Präsident Truman gab weiter bekannt, dass die Vorbereitungen für die Fabrikation dieser Bomben auf gut zweieinhalb Jahre zurückgehe.»</a:t>
            </a:r>
            <a:endParaRPr lang="de-CH" altLang="de-DE" sz="2400" i="1" dirty="0">
              <a:solidFill>
                <a:schemeClr val="tx1"/>
              </a:solidFill>
              <a:latin typeface="Arial" charset="0"/>
              <a:cs typeface="Arial" charset="0"/>
            </a:endParaRPr>
          </a:p>
          <a:p>
            <a:pPr marL="0" indent="0" algn="ctr">
              <a:buNone/>
            </a:pPr>
            <a:r>
              <a:rPr lang="de-CH" sz="1800" dirty="0">
                <a:solidFill>
                  <a:schemeClr val="tx1"/>
                </a:solidFill>
                <a:latin typeface="Arial" charset="0"/>
                <a:ea typeface="Arial" charset="0"/>
                <a:cs typeface="Arial" charset="0"/>
              </a:rPr>
              <a:t>Washington, Reuter, 6. August 1945. «Neue Zürcher Zeitung», 7. August 1945.</a:t>
            </a:r>
          </a:p>
        </p:txBody>
      </p:sp>
    </p:spTree>
    <p:extLst>
      <p:ext uri="{BB962C8B-B14F-4D97-AF65-F5344CB8AC3E}">
        <p14:creationId xmlns:p14="http://schemas.microsoft.com/office/powerpoint/2010/main" val="814174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Bildergebnis für nürnberger prozesse">
            <a:extLst>
              <a:ext uri="{FF2B5EF4-FFF2-40B4-BE49-F238E27FC236}">
                <a16:creationId xmlns:a16="http://schemas.microsoft.com/office/drawing/2014/main" id="{4A004ACB-30ED-421A-96EA-F6DC9F6BE0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587" b="13587"/>
          <a:stretch/>
        </p:blipFill>
        <p:spPr bwMode="auto">
          <a:xfrm>
            <a:off x="-4"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Bildergebnis für besatzungszonen">
            <a:extLst>
              <a:ext uri="{FF2B5EF4-FFF2-40B4-BE49-F238E27FC236}">
                <a16:creationId xmlns:a16="http://schemas.microsoft.com/office/drawing/2014/main" id="{92D0FBEF-D641-4049-895D-EF59289558F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4" name="Inhaltsplatzhalter 6">
            <a:extLst>
              <a:ext uri="{FF2B5EF4-FFF2-40B4-BE49-F238E27FC236}">
                <a16:creationId xmlns:a16="http://schemas.microsoft.com/office/drawing/2014/main" id="{9DEDEB83-D775-4137-8168-2258DFEEF756}"/>
              </a:ext>
            </a:extLst>
          </p:cNvPr>
          <p:cNvSpPr txBox="1">
            <a:spLocks/>
          </p:cNvSpPr>
          <p:nvPr/>
        </p:nvSpPr>
        <p:spPr>
          <a:xfrm>
            <a:off x="-4" y="4362134"/>
            <a:ext cx="4495804"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Nürnberger</a:t>
            </a:r>
            <a:endParaRPr lang="de-DE" sz="6000" dirty="0">
              <a:solidFill>
                <a:schemeClr val="tx1"/>
              </a:solidFill>
              <a:latin typeface="Arial" charset="0"/>
              <a:ea typeface="Arial" charset="0"/>
              <a:cs typeface="Arial" charset="0"/>
            </a:endParaRPr>
          </a:p>
        </p:txBody>
      </p:sp>
      <p:sp>
        <p:nvSpPr>
          <p:cNvPr id="15" name="Inhaltsplatzhalter 6">
            <a:extLst>
              <a:ext uri="{FF2B5EF4-FFF2-40B4-BE49-F238E27FC236}">
                <a16:creationId xmlns:a16="http://schemas.microsoft.com/office/drawing/2014/main" id="{CDD35575-7C68-4096-81D7-B0A043E7E05A}"/>
              </a:ext>
            </a:extLst>
          </p:cNvPr>
          <p:cNvSpPr txBox="1">
            <a:spLocks/>
          </p:cNvSpPr>
          <p:nvPr/>
        </p:nvSpPr>
        <p:spPr>
          <a:xfrm>
            <a:off x="-1" y="5504410"/>
            <a:ext cx="3886201"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Prozesse</a:t>
            </a:r>
            <a:endParaRPr lang="de-CH" altLang="de-DE" sz="6000" dirty="0">
              <a:solidFill>
                <a:schemeClr val="tx1"/>
              </a:solidFill>
              <a:latin typeface="Arial" charset="0"/>
              <a:cs typeface="Arial" charset="0"/>
            </a:endParaRPr>
          </a:p>
        </p:txBody>
      </p:sp>
      <p:sp>
        <p:nvSpPr>
          <p:cNvPr id="16" name="Inhaltsplatzhalter 6">
            <a:extLst>
              <a:ext uri="{FF2B5EF4-FFF2-40B4-BE49-F238E27FC236}">
                <a16:creationId xmlns:a16="http://schemas.microsoft.com/office/drawing/2014/main" id="{34DCF9C2-621D-478F-A680-AD2C52ABBC51}"/>
              </a:ext>
            </a:extLst>
          </p:cNvPr>
          <p:cNvSpPr txBox="1">
            <a:spLocks/>
          </p:cNvSpPr>
          <p:nvPr/>
        </p:nvSpPr>
        <p:spPr>
          <a:xfrm>
            <a:off x="844267" y="816888"/>
            <a:ext cx="5251729" cy="1754326"/>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Zwischen dem 20. November 1945 und dem 14. April 1949 werden zahlreiche Prozesse gegen </a:t>
            </a:r>
            <a:r>
              <a:rPr lang="de-CH" sz="2400" b="1" dirty="0">
                <a:solidFill>
                  <a:schemeClr val="tx1"/>
                </a:solidFill>
                <a:latin typeface="Arial" charset="0"/>
                <a:ea typeface="Arial" charset="0"/>
                <a:cs typeface="Arial" charset="0"/>
              </a:rPr>
              <a:t>deutsche</a:t>
            </a:r>
            <a:r>
              <a:rPr lang="de-CH" sz="2400" dirty="0">
                <a:solidFill>
                  <a:schemeClr val="tx1"/>
                </a:solidFill>
                <a:latin typeface="Arial" charset="0"/>
                <a:ea typeface="Arial" charset="0"/>
                <a:cs typeface="Arial" charset="0"/>
              </a:rPr>
              <a:t> </a:t>
            </a:r>
            <a:r>
              <a:rPr lang="de-CH" sz="2400" b="1" dirty="0">
                <a:solidFill>
                  <a:schemeClr val="tx1"/>
                </a:solidFill>
                <a:latin typeface="Arial" charset="0"/>
                <a:ea typeface="Arial" charset="0"/>
                <a:cs typeface="Arial" charset="0"/>
              </a:rPr>
              <a:t>Kriegsverbrecher</a:t>
            </a:r>
            <a:r>
              <a:rPr lang="de-CH" sz="2400" dirty="0">
                <a:solidFill>
                  <a:schemeClr val="tx1"/>
                </a:solidFill>
                <a:latin typeface="Arial" charset="0"/>
                <a:ea typeface="Arial" charset="0"/>
                <a:cs typeface="Arial" charset="0"/>
              </a:rPr>
              <a:t> durchgeführt.</a:t>
            </a:r>
          </a:p>
        </p:txBody>
      </p:sp>
      <p:sp>
        <p:nvSpPr>
          <p:cNvPr id="11" name="Textfeld 10">
            <a:extLst>
              <a:ext uri="{FF2B5EF4-FFF2-40B4-BE49-F238E27FC236}">
                <a16:creationId xmlns:a16="http://schemas.microsoft.com/office/drawing/2014/main" id="{16D11B6E-B2F1-42F1-BE52-EF60514AD2FA}"/>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0" name="Textfeld 9">
            <a:extLst>
              <a:ext uri="{FF2B5EF4-FFF2-40B4-BE49-F238E27FC236}">
                <a16:creationId xmlns:a16="http://schemas.microsoft.com/office/drawing/2014/main" id="{67CB2887-226B-430A-BA6F-B94A4A434F41}"/>
              </a:ext>
            </a:extLst>
          </p:cNvPr>
          <p:cNvSpPr txBox="1"/>
          <p:nvPr/>
        </p:nvSpPr>
        <p:spPr>
          <a:xfrm>
            <a:off x="1057273" y="1032807"/>
            <a:ext cx="1190625" cy="338554"/>
          </a:xfrm>
          <a:prstGeom prst="rect">
            <a:avLst/>
          </a:prstGeom>
          <a:noFill/>
        </p:spPr>
        <p:txBody>
          <a:bodyPr wrap="square" rtlCol="0">
            <a:spAutoFit/>
          </a:bodyPr>
          <a:lstStyle/>
          <a:p>
            <a:r>
              <a:rPr lang="de-CH" sz="1600" b="1" dirty="0">
                <a:solidFill>
                  <a:srgbClr val="FF0000"/>
                </a:solidFill>
                <a:latin typeface="Arial" panose="020B0604020202020204" pitchFamily="34" charset="0"/>
                <a:cs typeface="Arial" panose="020B0604020202020204" pitchFamily="34" charset="0"/>
              </a:rPr>
              <a:t>Göring</a:t>
            </a:r>
            <a:endParaRPr lang="de-CH" b="1" dirty="0">
              <a:solidFill>
                <a:srgbClr val="FF0000"/>
              </a:solidFill>
              <a:latin typeface="Arial" panose="020B0604020202020204" pitchFamily="34" charset="0"/>
              <a:cs typeface="Arial" panose="020B0604020202020204" pitchFamily="34" charset="0"/>
            </a:endParaRPr>
          </a:p>
        </p:txBody>
      </p:sp>
      <p:sp>
        <p:nvSpPr>
          <p:cNvPr id="12" name="Textfeld 11">
            <a:extLst>
              <a:ext uri="{FF2B5EF4-FFF2-40B4-BE49-F238E27FC236}">
                <a16:creationId xmlns:a16="http://schemas.microsoft.com/office/drawing/2014/main" id="{D1AFEDE0-D474-4CF1-967E-57F3D54BC604}"/>
              </a:ext>
            </a:extLst>
          </p:cNvPr>
          <p:cNvSpPr txBox="1"/>
          <p:nvPr/>
        </p:nvSpPr>
        <p:spPr>
          <a:xfrm>
            <a:off x="3648073" y="1509057"/>
            <a:ext cx="1190625" cy="338554"/>
          </a:xfrm>
          <a:prstGeom prst="rect">
            <a:avLst/>
          </a:prstGeom>
          <a:noFill/>
        </p:spPr>
        <p:txBody>
          <a:bodyPr wrap="square" rtlCol="0">
            <a:spAutoFit/>
          </a:bodyPr>
          <a:lstStyle/>
          <a:p>
            <a:r>
              <a:rPr lang="de-CH" sz="1600" b="1" dirty="0">
                <a:solidFill>
                  <a:srgbClr val="FF0000"/>
                </a:solidFill>
                <a:latin typeface="Arial" panose="020B0604020202020204" pitchFamily="34" charset="0"/>
                <a:cs typeface="Arial" panose="020B0604020202020204" pitchFamily="34" charset="0"/>
              </a:rPr>
              <a:t>Hess</a:t>
            </a:r>
            <a:endParaRPr lang="de-CH" b="1" dirty="0">
              <a:solidFill>
                <a:srgbClr val="FF0000"/>
              </a:solidFill>
              <a:latin typeface="Arial" panose="020B0604020202020204" pitchFamily="34" charset="0"/>
              <a:cs typeface="Arial" panose="020B0604020202020204" pitchFamily="34" charset="0"/>
            </a:endParaRPr>
          </a:p>
        </p:txBody>
      </p:sp>
      <p:sp>
        <p:nvSpPr>
          <p:cNvPr id="13" name="Textfeld 12">
            <a:extLst>
              <a:ext uri="{FF2B5EF4-FFF2-40B4-BE49-F238E27FC236}">
                <a16:creationId xmlns:a16="http://schemas.microsoft.com/office/drawing/2014/main" id="{3392CF36-2C68-466D-9EEC-A2D17A663975}"/>
              </a:ext>
            </a:extLst>
          </p:cNvPr>
          <p:cNvSpPr txBox="1"/>
          <p:nvPr/>
        </p:nvSpPr>
        <p:spPr>
          <a:xfrm>
            <a:off x="5377277" y="3400425"/>
            <a:ext cx="1742245" cy="338554"/>
          </a:xfrm>
          <a:prstGeom prst="rect">
            <a:avLst/>
          </a:prstGeom>
          <a:noFill/>
        </p:spPr>
        <p:txBody>
          <a:bodyPr wrap="square" rtlCol="0">
            <a:spAutoFit/>
          </a:bodyPr>
          <a:lstStyle/>
          <a:p>
            <a:r>
              <a:rPr lang="de-CH" sz="1600" b="1" dirty="0">
                <a:solidFill>
                  <a:srgbClr val="FF0000"/>
                </a:solidFill>
                <a:latin typeface="Arial" panose="020B0604020202020204" pitchFamily="34" charset="0"/>
                <a:cs typeface="Arial" panose="020B0604020202020204" pitchFamily="34" charset="0"/>
              </a:rPr>
              <a:t>von Ribbentrop</a:t>
            </a:r>
            <a:endParaRPr lang="de-CH" b="1" dirty="0">
              <a:solidFill>
                <a:srgbClr val="FF0000"/>
              </a:solidFill>
              <a:latin typeface="Arial" panose="020B0604020202020204" pitchFamily="34" charset="0"/>
              <a:cs typeface="Arial" panose="020B0604020202020204" pitchFamily="34" charset="0"/>
            </a:endParaRPr>
          </a:p>
        </p:txBody>
      </p:sp>
      <p:sp>
        <p:nvSpPr>
          <p:cNvPr id="17" name="Textfeld 16">
            <a:extLst>
              <a:ext uri="{FF2B5EF4-FFF2-40B4-BE49-F238E27FC236}">
                <a16:creationId xmlns:a16="http://schemas.microsoft.com/office/drawing/2014/main" id="{5FAA42BE-3938-49D2-8E52-0BA0E8117C16}"/>
              </a:ext>
            </a:extLst>
          </p:cNvPr>
          <p:cNvSpPr txBox="1"/>
          <p:nvPr/>
        </p:nvSpPr>
        <p:spPr>
          <a:xfrm>
            <a:off x="6405977" y="4651351"/>
            <a:ext cx="1742245" cy="338554"/>
          </a:xfrm>
          <a:prstGeom prst="rect">
            <a:avLst/>
          </a:prstGeom>
          <a:noFill/>
        </p:spPr>
        <p:txBody>
          <a:bodyPr wrap="square" rtlCol="0">
            <a:spAutoFit/>
          </a:bodyPr>
          <a:lstStyle/>
          <a:p>
            <a:r>
              <a:rPr lang="de-CH" sz="1600" b="1" dirty="0">
                <a:solidFill>
                  <a:srgbClr val="FF0000"/>
                </a:solidFill>
                <a:latin typeface="Arial" panose="020B0604020202020204" pitchFamily="34" charset="0"/>
                <a:cs typeface="Arial" panose="020B0604020202020204" pitchFamily="34" charset="0"/>
              </a:rPr>
              <a:t>Keitel</a:t>
            </a:r>
            <a:endParaRPr lang="de-CH" b="1" dirty="0">
              <a:solidFill>
                <a:srgbClr val="FF0000"/>
              </a:solidFill>
              <a:latin typeface="Arial" panose="020B0604020202020204" pitchFamily="34" charset="0"/>
              <a:cs typeface="Arial" panose="020B0604020202020204" pitchFamily="34" charset="0"/>
            </a:endParaRPr>
          </a:p>
        </p:txBody>
      </p:sp>
      <p:sp>
        <p:nvSpPr>
          <p:cNvPr id="18" name="Textfeld 17">
            <a:extLst>
              <a:ext uri="{FF2B5EF4-FFF2-40B4-BE49-F238E27FC236}">
                <a16:creationId xmlns:a16="http://schemas.microsoft.com/office/drawing/2014/main" id="{8BE00666-33BE-49FA-AFDF-BD674D6E2DE8}"/>
              </a:ext>
            </a:extLst>
          </p:cNvPr>
          <p:cNvSpPr txBox="1"/>
          <p:nvPr/>
        </p:nvSpPr>
        <p:spPr>
          <a:xfrm>
            <a:off x="7277099" y="193651"/>
            <a:ext cx="1742245" cy="338554"/>
          </a:xfrm>
          <a:prstGeom prst="rect">
            <a:avLst/>
          </a:prstGeom>
          <a:noFill/>
        </p:spPr>
        <p:txBody>
          <a:bodyPr wrap="square" rtlCol="0">
            <a:spAutoFit/>
          </a:bodyPr>
          <a:lstStyle/>
          <a:p>
            <a:r>
              <a:rPr lang="de-CH" sz="1600" b="1" dirty="0">
                <a:solidFill>
                  <a:srgbClr val="FF0000"/>
                </a:solidFill>
                <a:latin typeface="Arial" panose="020B0604020202020204" pitchFamily="34" charset="0"/>
                <a:cs typeface="Arial" panose="020B0604020202020204" pitchFamily="34" charset="0"/>
              </a:rPr>
              <a:t>Dönitz</a:t>
            </a:r>
            <a:endParaRPr lang="de-CH" b="1" dirty="0">
              <a:solidFill>
                <a:srgbClr val="FF0000"/>
              </a:solidFill>
              <a:latin typeface="Arial" panose="020B0604020202020204" pitchFamily="34" charset="0"/>
              <a:cs typeface="Arial" panose="020B0604020202020204" pitchFamily="34" charset="0"/>
            </a:endParaRPr>
          </a:p>
        </p:txBody>
      </p:sp>
      <p:sp>
        <p:nvSpPr>
          <p:cNvPr id="19" name="Textfeld 18">
            <a:extLst>
              <a:ext uri="{FF2B5EF4-FFF2-40B4-BE49-F238E27FC236}">
                <a16:creationId xmlns:a16="http://schemas.microsoft.com/office/drawing/2014/main" id="{12F810AC-2C58-484B-8AB6-E6F661358915}"/>
              </a:ext>
            </a:extLst>
          </p:cNvPr>
          <p:cNvSpPr txBox="1"/>
          <p:nvPr/>
        </p:nvSpPr>
        <p:spPr>
          <a:xfrm>
            <a:off x="8028679" y="1356081"/>
            <a:ext cx="1742245" cy="338554"/>
          </a:xfrm>
          <a:prstGeom prst="rect">
            <a:avLst/>
          </a:prstGeom>
          <a:noFill/>
        </p:spPr>
        <p:txBody>
          <a:bodyPr wrap="square" rtlCol="0">
            <a:spAutoFit/>
          </a:bodyPr>
          <a:lstStyle/>
          <a:p>
            <a:r>
              <a:rPr lang="de-CH" sz="1600" b="1" dirty="0">
                <a:solidFill>
                  <a:srgbClr val="FF0000"/>
                </a:solidFill>
                <a:latin typeface="Arial" panose="020B0604020202020204" pitchFamily="34" charset="0"/>
                <a:cs typeface="Arial" panose="020B0604020202020204" pitchFamily="34" charset="0"/>
              </a:rPr>
              <a:t>Raeder</a:t>
            </a:r>
            <a:endParaRPr lang="de-CH" b="1" dirty="0">
              <a:solidFill>
                <a:srgbClr val="FF0000"/>
              </a:solidFill>
              <a:latin typeface="Arial" panose="020B0604020202020204" pitchFamily="34" charset="0"/>
              <a:cs typeface="Arial" panose="020B0604020202020204" pitchFamily="34" charset="0"/>
            </a:endParaRPr>
          </a:p>
        </p:txBody>
      </p:sp>
      <p:sp>
        <p:nvSpPr>
          <p:cNvPr id="20" name="Textfeld 19">
            <a:extLst>
              <a:ext uri="{FF2B5EF4-FFF2-40B4-BE49-F238E27FC236}">
                <a16:creationId xmlns:a16="http://schemas.microsoft.com/office/drawing/2014/main" id="{601B12D6-3ECA-4CE4-984B-E34078EEBF98}"/>
              </a:ext>
            </a:extLst>
          </p:cNvPr>
          <p:cNvSpPr txBox="1"/>
          <p:nvPr/>
        </p:nvSpPr>
        <p:spPr>
          <a:xfrm>
            <a:off x="9071800" y="2518511"/>
            <a:ext cx="1742245" cy="338554"/>
          </a:xfrm>
          <a:prstGeom prst="rect">
            <a:avLst/>
          </a:prstGeom>
          <a:noFill/>
        </p:spPr>
        <p:txBody>
          <a:bodyPr wrap="square" rtlCol="0">
            <a:spAutoFit/>
          </a:bodyPr>
          <a:lstStyle/>
          <a:p>
            <a:r>
              <a:rPr lang="de-CH" sz="1600" b="1" dirty="0">
                <a:solidFill>
                  <a:srgbClr val="FF0000"/>
                </a:solidFill>
                <a:latin typeface="Arial" panose="020B0604020202020204" pitchFamily="34" charset="0"/>
                <a:cs typeface="Arial" panose="020B0604020202020204" pitchFamily="34" charset="0"/>
              </a:rPr>
              <a:t>von Schirach</a:t>
            </a:r>
            <a:endParaRPr lang="de-CH" b="1" dirty="0">
              <a:solidFill>
                <a:srgbClr val="FF0000"/>
              </a:solidFill>
              <a:latin typeface="Arial" panose="020B0604020202020204" pitchFamily="34" charset="0"/>
              <a:cs typeface="Arial" panose="020B0604020202020204" pitchFamily="34" charset="0"/>
            </a:endParaRPr>
          </a:p>
        </p:txBody>
      </p:sp>
      <p:sp>
        <p:nvSpPr>
          <p:cNvPr id="21" name="Textfeld 20">
            <a:extLst>
              <a:ext uri="{FF2B5EF4-FFF2-40B4-BE49-F238E27FC236}">
                <a16:creationId xmlns:a16="http://schemas.microsoft.com/office/drawing/2014/main" id="{6A00B820-BFBD-427E-AA43-18409069ABC0}"/>
              </a:ext>
            </a:extLst>
          </p:cNvPr>
          <p:cNvSpPr txBox="1"/>
          <p:nvPr/>
        </p:nvSpPr>
        <p:spPr>
          <a:xfrm>
            <a:off x="10310638" y="3890230"/>
            <a:ext cx="1742245" cy="338554"/>
          </a:xfrm>
          <a:prstGeom prst="rect">
            <a:avLst/>
          </a:prstGeom>
          <a:noFill/>
        </p:spPr>
        <p:txBody>
          <a:bodyPr wrap="square" rtlCol="0">
            <a:spAutoFit/>
          </a:bodyPr>
          <a:lstStyle/>
          <a:p>
            <a:r>
              <a:rPr lang="de-CH" sz="1600" b="1" dirty="0" err="1">
                <a:solidFill>
                  <a:srgbClr val="FF0000"/>
                </a:solidFill>
                <a:latin typeface="Arial" panose="020B0604020202020204" pitchFamily="34" charset="0"/>
                <a:cs typeface="Arial" panose="020B0604020202020204" pitchFamily="34" charset="0"/>
              </a:rPr>
              <a:t>Sauckel</a:t>
            </a:r>
            <a:endParaRPr lang="de-CH"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921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0" grpId="0"/>
      <p:bldP spid="12" grpId="0"/>
      <p:bldP spid="13" grpId="0"/>
      <p:bldP spid="17" grpId="0"/>
      <p:bldP spid="18" grpId="0"/>
      <p:bldP spid="19" grpId="0"/>
      <p:bldP spid="20" grpId="0"/>
      <p:bldP spid="2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Bildergebnis für nuremberg trials">
            <a:extLst>
              <a:ext uri="{FF2B5EF4-FFF2-40B4-BE49-F238E27FC236}">
                <a16:creationId xmlns:a16="http://schemas.microsoft.com/office/drawing/2014/main" id="{1A1C19C7-2525-480B-9C48-3BABE8B4FB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77" t="29222" r="1777" b="2038"/>
          <a:stretch/>
        </p:blipFill>
        <p:spPr bwMode="auto">
          <a:xfrm>
            <a:off x="0" y="-57150"/>
            <a:ext cx="12192000" cy="6924676"/>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Bildergebnis für besatzungszonen">
            <a:extLst>
              <a:ext uri="{FF2B5EF4-FFF2-40B4-BE49-F238E27FC236}">
                <a16:creationId xmlns:a16="http://schemas.microsoft.com/office/drawing/2014/main" id="{92D0FBEF-D641-4049-895D-EF59289558F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4" name="Inhaltsplatzhalter 6">
            <a:extLst>
              <a:ext uri="{FF2B5EF4-FFF2-40B4-BE49-F238E27FC236}">
                <a16:creationId xmlns:a16="http://schemas.microsoft.com/office/drawing/2014/main" id="{9DEDEB83-D775-4137-8168-2258DFEEF756}"/>
              </a:ext>
            </a:extLst>
          </p:cNvPr>
          <p:cNvSpPr txBox="1">
            <a:spLocks/>
          </p:cNvSpPr>
          <p:nvPr/>
        </p:nvSpPr>
        <p:spPr>
          <a:xfrm>
            <a:off x="-4" y="4362134"/>
            <a:ext cx="4486279"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Nürnberger</a:t>
            </a:r>
            <a:endParaRPr lang="de-DE" sz="6000" dirty="0">
              <a:solidFill>
                <a:schemeClr val="tx1"/>
              </a:solidFill>
              <a:latin typeface="Arial" charset="0"/>
              <a:ea typeface="Arial" charset="0"/>
              <a:cs typeface="Arial" charset="0"/>
            </a:endParaRPr>
          </a:p>
        </p:txBody>
      </p:sp>
      <p:sp>
        <p:nvSpPr>
          <p:cNvPr id="15" name="Inhaltsplatzhalter 6">
            <a:extLst>
              <a:ext uri="{FF2B5EF4-FFF2-40B4-BE49-F238E27FC236}">
                <a16:creationId xmlns:a16="http://schemas.microsoft.com/office/drawing/2014/main" id="{CDD35575-7C68-4096-81D7-B0A043E7E05A}"/>
              </a:ext>
            </a:extLst>
          </p:cNvPr>
          <p:cNvSpPr txBox="1">
            <a:spLocks/>
          </p:cNvSpPr>
          <p:nvPr/>
        </p:nvSpPr>
        <p:spPr>
          <a:xfrm>
            <a:off x="0" y="5504410"/>
            <a:ext cx="3762376"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Prozesse</a:t>
            </a:r>
            <a:endParaRPr lang="de-CH" altLang="de-DE" sz="6000" dirty="0">
              <a:solidFill>
                <a:schemeClr val="tx1"/>
              </a:solidFill>
              <a:latin typeface="Arial" charset="0"/>
              <a:cs typeface="Arial" charset="0"/>
            </a:endParaRPr>
          </a:p>
        </p:txBody>
      </p:sp>
      <p:sp>
        <p:nvSpPr>
          <p:cNvPr id="16" name="Inhaltsplatzhalter 6">
            <a:extLst>
              <a:ext uri="{FF2B5EF4-FFF2-40B4-BE49-F238E27FC236}">
                <a16:creationId xmlns:a16="http://schemas.microsoft.com/office/drawing/2014/main" id="{34DCF9C2-621D-478F-A680-AD2C52ABBC51}"/>
              </a:ext>
            </a:extLst>
          </p:cNvPr>
          <p:cNvSpPr txBox="1">
            <a:spLocks/>
          </p:cNvSpPr>
          <p:nvPr/>
        </p:nvSpPr>
        <p:spPr>
          <a:xfrm>
            <a:off x="6096000" y="487053"/>
            <a:ext cx="5251729"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Zwölf der </a:t>
            </a:r>
            <a:r>
              <a:rPr lang="de-CH" sz="2400" b="1" dirty="0">
                <a:solidFill>
                  <a:schemeClr val="tx1"/>
                </a:solidFill>
                <a:latin typeface="Arial" charset="0"/>
                <a:ea typeface="Arial" charset="0"/>
                <a:cs typeface="Arial" charset="0"/>
              </a:rPr>
              <a:t>24</a:t>
            </a:r>
            <a:r>
              <a:rPr lang="de-CH" sz="2400" dirty="0">
                <a:solidFill>
                  <a:schemeClr val="tx1"/>
                </a:solidFill>
                <a:latin typeface="Arial" charset="0"/>
                <a:ea typeface="Arial" charset="0"/>
                <a:cs typeface="Arial" charset="0"/>
              </a:rPr>
              <a:t> </a:t>
            </a:r>
            <a:r>
              <a:rPr lang="de-CH" sz="2400" b="1" dirty="0">
                <a:solidFill>
                  <a:schemeClr val="tx1"/>
                </a:solidFill>
                <a:latin typeface="Arial" charset="0"/>
                <a:ea typeface="Arial" charset="0"/>
                <a:cs typeface="Arial" charset="0"/>
              </a:rPr>
              <a:t>Hauptangeklagten</a:t>
            </a:r>
            <a:r>
              <a:rPr lang="de-CH" sz="2400" dirty="0">
                <a:solidFill>
                  <a:schemeClr val="tx1"/>
                </a:solidFill>
                <a:latin typeface="Arial" charset="0"/>
                <a:ea typeface="Arial" charset="0"/>
                <a:cs typeface="Arial" charset="0"/>
              </a:rPr>
              <a:t> werden zum Tode verurteilt. </a:t>
            </a:r>
          </a:p>
        </p:txBody>
      </p:sp>
      <p:sp>
        <p:nvSpPr>
          <p:cNvPr id="11" name="Textfeld 10">
            <a:extLst>
              <a:ext uri="{FF2B5EF4-FFF2-40B4-BE49-F238E27FC236}">
                <a16:creationId xmlns:a16="http://schemas.microsoft.com/office/drawing/2014/main" id="{16D11B6E-B2F1-42F1-BE52-EF60514AD2FA}"/>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0" name="Inhaltsplatzhalter 6">
            <a:extLst>
              <a:ext uri="{FF2B5EF4-FFF2-40B4-BE49-F238E27FC236}">
                <a16:creationId xmlns:a16="http://schemas.microsoft.com/office/drawing/2014/main" id="{7D1D2C67-5778-493E-8AAD-7603ED230ED1}"/>
              </a:ext>
            </a:extLst>
          </p:cNvPr>
          <p:cNvSpPr txBox="1">
            <a:spLocks/>
          </p:cNvSpPr>
          <p:nvPr/>
        </p:nvSpPr>
        <p:spPr>
          <a:xfrm>
            <a:off x="6095999" y="1434062"/>
            <a:ext cx="5251729"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Sieben Angeklagte erhalten langjährige oder lebenslange Haftstrafen. </a:t>
            </a:r>
          </a:p>
        </p:txBody>
      </p:sp>
      <p:sp>
        <p:nvSpPr>
          <p:cNvPr id="12" name="Inhaltsplatzhalter 6">
            <a:extLst>
              <a:ext uri="{FF2B5EF4-FFF2-40B4-BE49-F238E27FC236}">
                <a16:creationId xmlns:a16="http://schemas.microsoft.com/office/drawing/2014/main" id="{EE1DF8DC-DFE4-4C1B-BD1B-553C7931A57D}"/>
              </a:ext>
            </a:extLst>
          </p:cNvPr>
          <p:cNvSpPr txBox="1">
            <a:spLocks/>
          </p:cNvSpPr>
          <p:nvPr/>
        </p:nvSpPr>
        <p:spPr>
          <a:xfrm>
            <a:off x="6095998" y="2713470"/>
            <a:ext cx="5251729"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Drei Angeklagte werden freigesprochen.</a:t>
            </a:r>
          </a:p>
        </p:txBody>
      </p:sp>
    </p:spTree>
    <p:extLst>
      <p:ext uri="{BB962C8B-B14F-4D97-AF65-F5344CB8AC3E}">
        <p14:creationId xmlns:p14="http://schemas.microsoft.com/office/powerpoint/2010/main" val="386697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0"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4" name="Picture 8" descr="Bildergebnis für Сталинград">
            <a:extLst>
              <a:ext uri="{FF2B5EF4-FFF2-40B4-BE49-F238E27FC236}">
                <a16:creationId xmlns:a16="http://schemas.microsoft.com/office/drawing/2014/main" id="{EE0799DF-59F4-4D69-A1BB-7DA79746CE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83" b="15618"/>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Inhaltsplatzhalter 6"/>
          <p:cNvSpPr txBox="1">
            <a:spLocks/>
          </p:cNvSpPr>
          <p:nvPr/>
        </p:nvSpPr>
        <p:spPr>
          <a:xfrm>
            <a:off x="7669400" y="492480"/>
            <a:ext cx="3830545"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Hitler erlaubt den Truppen weder den </a:t>
            </a:r>
            <a:r>
              <a:rPr lang="de-CH" sz="2400" b="1" dirty="0">
                <a:solidFill>
                  <a:schemeClr val="tx1"/>
                </a:solidFill>
                <a:latin typeface="Arial" charset="0"/>
                <a:ea typeface="Arial" charset="0"/>
                <a:cs typeface="Arial" charset="0"/>
              </a:rPr>
              <a:t>Rückzug</a:t>
            </a:r>
            <a:r>
              <a:rPr lang="de-CH" sz="2400" dirty="0">
                <a:solidFill>
                  <a:schemeClr val="tx1"/>
                </a:solidFill>
                <a:latin typeface="Arial" charset="0"/>
                <a:ea typeface="Arial" charset="0"/>
                <a:cs typeface="Arial" charset="0"/>
              </a:rPr>
              <a:t> noch die </a:t>
            </a:r>
            <a:r>
              <a:rPr lang="de-CH" sz="2400" b="1" dirty="0">
                <a:solidFill>
                  <a:schemeClr val="tx1"/>
                </a:solidFill>
                <a:latin typeface="Arial" charset="0"/>
                <a:ea typeface="Arial" charset="0"/>
                <a:cs typeface="Arial" charset="0"/>
              </a:rPr>
              <a:t>Kapitulation</a:t>
            </a:r>
            <a:r>
              <a:rPr lang="de-CH" sz="2400" dirty="0">
                <a:solidFill>
                  <a:schemeClr val="tx1"/>
                </a:solidFill>
                <a:latin typeface="Arial" charset="0"/>
                <a:ea typeface="Arial" charset="0"/>
                <a:cs typeface="Arial" charset="0"/>
              </a:rPr>
              <a:t>.</a:t>
            </a:r>
            <a:endParaRPr lang="de-DE" sz="2400" dirty="0">
              <a:solidFill>
                <a:schemeClr val="tx1"/>
              </a:solidFill>
              <a:latin typeface="Arial" charset="0"/>
              <a:ea typeface="Arial" charset="0"/>
              <a:cs typeface="Arial" charset="0"/>
            </a:endParaRPr>
          </a:p>
        </p:txBody>
      </p:sp>
      <p:sp>
        <p:nvSpPr>
          <p:cNvPr id="7" name="Textfeld 6"/>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8" name="Inhaltsplatzhalter 6">
            <a:extLst>
              <a:ext uri="{FF2B5EF4-FFF2-40B4-BE49-F238E27FC236}">
                <a16:creationId xmlns:a16="http://schemas.microsoft.com/office/drawing/2014/main" id="{D412CA1C-3029-46A1-B965-E389C3F6FBA2}"/>
              </a:ext>
            </a:extLst>
          </p:cNvPr>
          <p:cNvSpPr txBox="1">
            <a:spLocks/>
          </p:cNvSpPr>
          <p:nvPr/>
        </p:nvSpPr>
        <p:spPr>
          <a:xfrm>
            <a:off x="-2" y="4362134"/>
            <a:ext cx="4899547"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Schlacht um  </a:t>
            </a:r>
            <a:endParaRPr lang="de-DE" sz="6000" dirty="0">
              <a:solidFill>
                <a:schemeClr val="tx1"/>
              </a:solidFill>
              <a:latin typeface="Arial" charset="0"/>
              <a:ea typeface="Arial" charset="0"/>
              <a:cs typeface="Arial" charset="0"/>
            </a:endParaRPr>
          </a:p>
        </p:txBody>
      </p:sp>
      <p:sp>
        <p:nvSpPr>
          <p:cNvPr id="9" name="Inhaltsplatzhalter 6">
            <a:extLst>
              <a:ext uri="{FF2B5EF4-FFF2-40B4-BE49-F238E27FC236}">
                <a16:creationId xmlns:a16="http://schemas.microsoft.com/office/drawing/2014/main" id="{8FD41055-8E61-471A-AA18-4C687564B3CB}"/>
              </a:ext>
            </a:extLst>
          </p:cNvPr>
          <p:cNvSpPr txBox="1">
            <a:spLocks/>
          </p:cNvSpPr>
          <p:nvPr/>
        </p:nvSpPr>
        <p:spPr>
          <a:xfrm>
            <a:off x="0" y="5504410"/>
            <a:ext cx="402609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Stalingrad</a:t>
            </a:r>
            <a:endParaRPr lang="de-CH" altLang="de-DE" sz="6000" dirty="0">
              <a:solidFill>
                <a:schemeClr val="tx1"/>
              </a:solidFill>
              <a:latin typeface="Arial" charset="0"/>
              <a:cs typeface="Arial" charset="0"/>
            </a:endParaRPr>
          </a:p>
        </p:txBody>
      </p:sp>
      <p:sp>
        <p:nvSpPr>
          <p:cNvPr id="10" name="Inhaltsplatzhalter 6">
            <a:extLst>
              <a:ext uri="{FF2B5EF4-FFF2-40B4-BE49-F238E27FC236}">
                <a16:creationId xmlns:a16="http://schemas.microsoft.com/office/drawing/2014/main" id="{DFB20034-26A0-4731-BBFF-461ACB293B0D}"/>
              </a:ext>
            </a:extLst>
          </p:cNvPr>
          <p:cNvSpPr txBox="1">
            <a:spLocks/>
          </p:cNvSpPr>
          <p:nvPr/>
        </p:nvSpPr>
        <p:spPr>
          <a:xfrm>
            <a:off x="7669400" y="1813987"/>
            <a:ext cx="3830545"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Auch der von der 6. Armee benötigte </a:t>
            </a:r>
            <a:r>
              <a:rPr lang="de-DE" sz="2400" b="1" dirty="0">
                <a:solidFill>
                  <a:schemeClr val="tx1"/>
                </a:solidFill>
                <a:latin typeface="Arial" charset="0"/>
                <a:ea typeface="Arial" charset="0"/>
                <a:cs typeface="Arial" charset="0"/>
              </a:rPr>
              <a:t>Nachschub</a:t>
            </a:r>
            <a:r>
              <a:rPr lang="de-DE" sz="2400" dirty="0">
                <a:solidFill>
                  <a:schemeClr val="tx1"/>
                </a:solidFill>
                <a:latin typeface="Arial" charset="0"/>
                <a:ea typeface="Arial" charset="0"/>
                <a:cs typeface="Arial" charset="0"/>
              </a:rPr>
              <a:t> kann nicht geliefert werden.</a:t>
            </a:r>
          </a:p>
        </p:txBody>
      </p:sp>
    </p:spTree>
    <p:extLst>
      <p:ext uri="{BB962C8B-B14F-4D97-AF65-F5344CB8AC3E}">
        <p14:creationId xmlns:p14="http://schemas.microsoft.com/office/powerpoint/2010/main" val="3300303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16B9331-A850-42D7-B85A-A60BBC70D432}"/>
              </a:ext>
            </a:extLst>
          </p:cNvPr>
          <p:cNvPicPr>
            <a:picLocks noChangeAspect="1"/>
          </p:cNvPicPr>
          <p:nvPr/>
        </p:nvPicPr>
        <p:blipFill rotWithShape="1">
          <a:blip r:embed="rId3"/>
          <a:srcRect t="12066" r="31462" b="3720"/>
          <a:stretch/>
        </p:blipFill>
        <p:spPr>
          <a:xfrm>
            <a:off x="4563957" y="0"/>
            <a:ext cx="7628043" cy="5076825"/>
          </a:xfrm>
          <a:prstGeom prst="rect">
            <a:avLst/>
          </a:prstGeom>
        </p:spPr>
      </p:pic>
      <p:sp>
        <p:nvSpPr>
          <p:cNvPr id="2" name="AutoShape 4" descr="Bildergebnis für besatzungszonen">
            <a:extLst>
              <a:ext uri="{FF2B5EF4-FFF2-40B4-BE49-F238E27FC236}">
                <a16:creationId xmlns:a16="http://schemas.microsoft.com/office/drawing/2014/main" id="{92D0FBEF-D641-4049-895D-EF59289558F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4" name="Inhaltsplatzhalter 6">
            <a:extLst>
              <a:ext uri="{FF2B5EF4-FFF2-40B4-BE49-F238E27FC236}">
                <a16:creationId xmlns:a16="http://schemas.microsoft.com/office/drawing/2014/main" id="{9DEDEB83-D775-4137-8168-2258DFEEF756}"/>
              </a:ext>
            </a:extLst>
          </p:cNvPr>
          <p:cNvSpPr txBox="1">
            <a:spLocks/>
          </p:cNvSpPr>
          <p:nvPr/>
        </p:nvSpPr>
        <p:spPr>
          <a:xfrm>
            <a:off x="-3" y="4362134"/>
            <a:ext cx="5867404"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6000" dirty="0">
                <a:solidFill>
                  <a:schemeClr val="tx1"/>
                </a:solidFill>
                <a:latin typeface="Arial" charset="0"/>
                <a:ea typeface="Arial" charset="0"/>
                <a:cs typeface="Arial" charset="0"/>
              </a:rPr>
              <a:t> Die Schweiz im</a:t>
            </a:r>
            <a:endParaRPr lang="de-DE" sz="6000" dirty="0">
              <a:solidFill>
                <a:schemeClr val="tx1"/>
              </a:solidFill>
              <a:latin typeface="Arial" charset="0"/>
              <a:ea typeface="Arial" charset="0"/>
              <a:cs typeface="Arial" charset="0"/>
            </a:endParaRPr>
          </a:p>
        </p:txBody>
      </p:sp>
      <p:sp>
        <p:nvSpPr>
          <p:cNvPr id="15" name="Inhaltsplatzhalter 6">
            <a:extLst>
              <a:ext uri="{FF2B5EF4-FFF2-40B4-BE49-F238E27FC236}">
                <a16:creationId xmlns:a16="http://schemas.microsoft.com/office/drawing/2014/main" id="{CDD35575-7C68-4096-81D7-B0A043E7E05A}"/>
              </a:ext>
            </a:extLst>
          </p:cNvPr>
          <p:cNvSpPr txBox="1">
            <a:spLocks/>
          </p:cNvSpPr>
          <p:nvPr/>
        </p:nvSpPr>
        <p:spPr>
          <a:xfrm>
            <a:off x="0" y="5504410"/>
            <a:ext cx="693420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Zweiten Weltkrieg</a:t>
            </a:r>
            <a:endParaRPr lang="de-CH" altLang="de-DE" sz="6000" dirty="0">
              <a:solidFill>
                <a:schemeClr val="tx1"/>
              </a:solidFill>
              <a:latin typeface="Arial" charset="0"/>
              <a:cs typeface="Arial" charset="0"/>
            </a:endParaRPr>
          </a:p>
        </p:txBody>
      </p:sp>
      <p:sp>
        <p:nvSpPr>
          <p:cNvPr id="16" name="Inhaltsplatzhalter 6">
            <a:extLst>
              <a:ext uri="{FF2B5EF4-FFF2-40B4-BE49-F238E27FC236}">
                <a16:creationId xmlns:a16="http://schemas.microsoft.com/office/drawing/2014/main" id="{34DCF9C2-621D-478F-A680-AD2C52ABBC51}"/>
              </a:ext>
            </a:extLst>
          </p:cNvPr>
          <p:cNvSpPr txBox="1">
            <a:spLocks/>
          </p:cNvSpPr>
          <p:nvPr/>
        </p:nvSpPr>
        <p:spPr>
          <a:xfrm>
            <a:off x="787122" y="648568"/>
            <a:ext cx="3946804"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Wie hat die Schweiz – als neutraler Staat – den Zweiten Weltkrieg erlebt?</a:t>
            </a:r>
          </a:p>
        </p:txBody>
      </p:sp>
      <p:sp>
        <p:nvSpPr>
          <p:cNvPr id="11" name="Textfeld 10">
            <a:extLst>
              <a:ext uri="{FF2B5EF4-FFF2-40B4-BE49-F238E27FC236}">
                <a16:creationId xmlns:a16="http://schemas.microsoft.com/office/drawing/2014/main" id="{16D11B6E-B2F1-42F1-BE52-EF60514AD2FA}"/>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3" name="Inhaltsplatzhalter 6">
            <a:extLst>
              <a:ext uri="{FF2B5EF4-FFF2-40B4-BE49-F238E27FC236}">
                <a16:creationId xmlns:a16="http://schemas.microsoft.com/office/drawing/2014/main" id="{196DD126-8540-4F9E-ABC8-0F55BDB7CE9E}"/>
              </a:ext>
            </a:extLst>
          </p:cNvPr>
          <p:cNvSpPr txBox="1">
            <a:spLocks/>
          </p:cNvSpPr>
          <p:nvPr/>
        </p:nvSpPr>
        <p:spPr>
          <a:xfrm>
            <a:off x="1" y="3219858"/>
            <a:ext cx="335280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Exkurs:</a:t>
            </a:r>
            <a:endParaRPr lang="de-DE" sz="60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317176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ildergebnis für henri guisan">
            <a:extLst>
              <a:ext uri="{FF2B5EF4-FFF2-40B4-BE49-F238E27FC236}">
                <a16:creationId xmlns:a16="http://schemas.microsoft.com/office/drawing/2014/main" id="{D2368AD7-0234-4C0C-8F4E-6E725B76BD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499" y="-3284"/>
            <a:ext cx="5153025" cy="68707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Bildergebnis für besatzungszonen">
            <a:extLst>
              <a:ext uri="{FF2B5EF4-FFF2-40B4-BE49-F238E27FC236}">
                <a16:creationId xmlns:a16="http://schemas.microsoft.com/office/drawing/2014/main" id="{92D0FBEF-D641-4049-895D-EF59289558F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 name="Inhaltsplatzhalter 6">
            <a:extLst>
              <a:ext uri="{FF2B5EF4-FFF2-40B4-BE49-F238E27FC236}">
                <a16:creationId xmlns:a16="http://schemas.microsoft.com/office/drawing/2014/main" id="{34DCF9C2-621D-478F-A680-AD2C52ABBC51}"/>
              </a:ext>
            </a:extLst>
          </p:cNvPr>
          <p:cNvSpPr txBox="1">
            <a:spLocks/>
          </p:cNvSpPr>
          <p:nvPr/>
        </p:nvSpPr>
        <p:spPr>
          <a:xfrm>
            <a:off x="762000" y="636658"/>
            <a:ext cx="5334000"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Bei Kriegsausbruch wird </a:t>
            </a:r>
            <a:r>
              <a:rPr lang="de-CH" sz="2400" b="1" dirty="0">
                <a:solidFill>
                  <a:schemeClr val="tx1"/>
                </a:solidFill>
                <a:latin typeface="Arial" charset="0"/>
                <a:ea typeface="Arial" charset="0"/>
                <a:cs typeface="Arial" charset="0"/>
              </a:rPr>
              <a:t>Henri Guisan</a:t>
            </a:r>
            <a:r>
              <a:rPr lang="de-CH" sz="2400" dirty="0">
                <a:solidFill>
                  <a:schemeClr val="tx1"/>
                </a:solidFill>
                <a:latin typeface="Arial" charset="0"/>
                <a:ea typeface="Arial" charset="0"/>
                <a:cs typeface="Arial" charset="0"/>
              </a:rPr>
              <a:t> zum Oberbefehlshaber der Schweizer Armee gewählt. </a:t>
            </a:r>
          </a:p>
        </p:txBody>
      </p:sp>
      <p:sp>
        <p:nvSpPr>
          <p:cNvPr id="9" name="Inhaltsplatzhalter 6">
            <a:extLst>
              <a:ext uri="{FF2B5EF4-FFF2-40B4-BE49-F238E27FC236}">
                <a16:creationId xmlns:a16="http://schemas.microsoft.com/office/drawing/2014/main" id="{B0F93BB7-E35E-419D-AD0F-B661410DD0BC}"/>
              </a:ext>
            </a:extLst>
          </p:cNvPr>
          <p:cNvSpPr txBox="1">
            <a:spLocks/>
          </p:cNvSpPr>
          <p:nvPr/>
        </p:nvSpPr>
        <p:spPr>
          <a:xfrm>
            <a:off x="762000" y="1964312"/>
            <a:ext cx="5334000"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Die </a:t>
            </a:r>
            <a:r>
              <a:rPr lang="de-CH" sz="2400" b="1" dirty="0">
                <a:solidFill>
                  <a:schemeClr val="tx1"/>
                </a:solidFill>
                <a:latin typeface="Arial" charset="0"/>
                <a:ea typeface="Arial" charset="0"/>
                <a:cs typeface="Arial" charset="0"/>
              </a:rPr>
              <a:t>allgemeine Mobilmachung </a:t>
            </a:r>
            <a:r>
              <a:rPr lang="de-CH" sz="2400" dirty="0">
                <a:solidFill>
                  <a:schemeClr val="tx1"/>
                </a:solidFill>
                <a:latin typeface="Arial" charset="0"/>
                <a:ea typeface="Arial" charset="0"/>
                <a:cs typeface="Arial" charset="0"/>
              </a:rPr>
              <a:t>wird angeordnet: 450’000 Soldaten rücken ein.</a:t>
            </a:r>
            <a:endParaRPr lang="de-CH" sz="2400" b="1" dirty="0">
              <a:solidFill>
                <a:schemeClr val="tx1"/>
              </a:solidFill>
              <a:latin typeface="Arial" charset="0"/>
              <a:ea typeface="Arial" charset="0"/>
              <a:cs typeface="Arial" charset="0"/>
            </a:endParaRPr>
          </a:p>
        </p:txBody>
      </p:sp>
      <p:sp>
        <p:nvSpPr>
          <p:cNvPr id="11" name="Textfeld 10">
            <a:extLst>
              <a:ext uri="{FF2B5EF4-FFF2-40B4-BE49-F238E27FC236}">
                <a16:creationId xmlns:a16="http://schemas.microsoft.com/office/drawing/2014/main" id="{16D11B6E-B2F1-42F1-BE52-EF60514AD2FA}"/>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2" name="Inhaltsplatzhalter 6">
            <a:extLst>
              <a:ext uri="{FF2B5EF4-FFF2-40B4-BE49-F238E27FC236}">
                <a16:creationId xmlns:a16="http://schemas.microsoft.com/office/drawing/2014/main" id="{27163D42-12EA-41DD-A3CB-57F16C3AD041}"/>
              </a:ext>
            </a:extLst>
          </p:cNvPr>
          <p:cNvSpPr txBox="1">
            <a:spLocks/>
          </p:cNvSpPr>
          <p:nvPr/>
        </p:nvSpPr>
        <p:spPr>
          <a:xfrm>
            <a:off x="0" y="5206572"/>
            <a:ext cx="594360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6000" dirty="0">
                <a:solidFill>
                  <a:schemeClr val="tx1"/>
                </a:solidFill>
                <a:latin typeface="Arial" charset="0"/>
                <a:ea typeface="Arial" charset="0"/>
                <a:cs typeface="Arial" charset="0"/>
              </a:rPr>
              <a:t> Kriegsausbruch</a:t>
            </a:r>
          </a:p>
        </p:txBody>
      </p:sp>
    </p:spTree>
    <p:extLst>
      <p:ext uri="{BB962C8B-B14F-4D97-AF65-F5344CB8AC3E}">
        <p14:creationId xmlns:p14="http://schemas.microsoft.com/office/powerpoint/2010/main" val="396302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Inhaltsplatzhalter 6">
            <a:extLst>
              <a:ext uri="{FF2B5EF4-FFF2-40B4-BE49-F238E27FC236}">
                <a16:creationId xmlns:a16="http://schemas.microsoft.com/office/drawing/2014/main" id="{34DCF9C2-621D-478F-A680-AD2C52ABBC51}"/>
              </a:ext>
            </a:extLst>
          </p:cNvPr>
          <p:cNvSpPr txBox="1">
            <a:spLocks/>
          </p:cNvSpPr>
          <p:nvPr/>
        </p:nvSpPr>
        <p:spPr>
          <a:xfrm>
            <a:off x="762000" y="636658"/>
            <a:ext cx="5334000" cy="1754326"/>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Mit dem deutschen Sieg über Frankreich und dem Kriegseintritt Italiens 1940 wird die Schweiz vollständig von den Achsenmächten </a:t>
            </a:r>
            <a:r>
              <a:rPr lang="de-CH" sz="2400" b="1" dirty="0">
                <a:solidFill>
                  <a:schemeClr val="tx1"/>
                </a:solidFill>
                <a:latin typeface="Arial" charset="0"/>
                <a:ea typeface="Arial" charset="0"/>
                <a:cs typeface="Arial" charset="0"/>
              </a:rPr>
              <a:t>eingeschlossen</a:t>
            </a:r>
            <a:r>
              <a:rPr lang="de-CH" sz="2400" dirty="0">
                <a:solidFill>
                  <a:schemeClr val="tx1"/>
                </a:solidFill>
                <a:latin typeface="Arial" charset="0"/>
                <a:ea typeface="Arial" charset="0"/>
                <a:cs typeface="Arial" charset="0"/>
              </a:rPr>
              <a:t>.</a:t>
            </a:r>
          </a:p>
        </p:txBody>
      </p:sp>
      <p:sp>
        <p:nvSpPr>
          <p:cNvPr id="11" name="Textfeld 10">
            <a:extLst>
              <a:ext uri="{FF2B5EF4-FFF2-40B4-BE49-F238E27FC236}">
                <a16:creationId xmlns:a16="http://schemas.microsoft.com/office/drawing/2014/main" id="{16D11B6E-B2F1-42F1-BE52-EF60514AD2FA}"/>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8" name="Inhaltsplatzhalter 6">
            <a:extLst>
              <a:ext uri="{FF2B5EF4-FFF2-40B4-BE49-F238E27FC236}">
                <a16:creationId xmlns:a16="http://schemas.microsoft.com/office/drawing/2014/main" id="{1498D726-E100-4964-98CE-13CA9433393E}"/>
              </a:ext>
            </a:extLst>
          </p:cNvPr>
          <p:cNvSpPr txBox="1">
            <a:spLocks/>
          </p:cNvSpPr>
          <p:nvPr/>
        </p:nvSpPr>
        <p:spPr>
          <a:xfrm>
            <a:off x="-4" y="4362134"/>
            <a:ext cx="5162554"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Schweiz wird</a:t>
            </a:r>
            <a:endParaRPr lang="de-DE" sz="6000" dirty="0">
              <a:solidFill>
                <a:schemeClr val="tx1"/>
              </a:solidFill>
              <a:latin typeface="Arial" charset="0"/>
              <a:ea typeface="Arial" charset="0"/>
              <a:cs typeface="Arial" charset="0"/>
            </a:endParaRPr>
          </a:p>
        </p:txBody>
      </p:sp>
      <p:sp>
        <p:nvSpPr>
          <p:cNvPr id="10" name="Inhaltsplatzhalter 6">
            <a:extLst>
              <a:ext uri="{FF2B5EF4-FFF2-40B4-BE49-F238E27FC236}">
                <a16:creationId xmlns:a16="http://schemas.microsoft.com/office/drawing/2014/main" id="{E7E0EFBE-5805-4354-AA91-1715797815ED}"/>
              </a:ext>
            </a:extLst>
          </p:cNvPr>
          <p:cNvSpPr txBox="1">
            <a:spLocks/>
          </p:cNvSpPr>
          <p:nvPr/>
        </p:nvSpPr>
        <p:spPr>
          <a:xfrm>
            <a:off x="0" y="5504410"/>
            <a:ext cx="594360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eingeschlossen</a:t>
            </a:r>
            <a:endParaRPr lang="de-CH" altLang="de-DE" sz="6000" dirty="0">
              <a:solidFill>
                <a:schemeClr val="tx1"/>
              </a:solidFill>
              <a:latin typeface="Arial" charset="0"/>
              <a:cs typeface="Arial" charset="0"/>
            </a:endParaRPr>
          </a:p>
        </p:txBody>
      </p:sp>
      <p:sp>
        <p:nvSpPr>
          <p:cNvPr id="13" name="Inhaltsplatzhalter 6">
            <a:extLst>
              <a:ext uri="{FF2B5EF4-FFF2-40B4-BE49-F238E27FC236}">
                <a16:creationId xmlns:a16="http://schemas.microsoft.com/office/drawing/2014/main" id="{78A8B6EB-2BDA-4854-9F5A-79D96CBF8B0F}"/>
              </a:ext>
            </a:extLst>
          </p:cNvPr>
          <p:cNvSpPr txBox="1">
            <a:spLocks/>
          </p:cNvSpPr>
          <p:nvPr/>
        </p:nvSpPr>
        <p:spPr>
          <a:xfrm>
            <a:off x="762000" y="2561646"/>
            <a:ext cx="5334000" cy="424732"/>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Dies bringt einige </a:t>
            </a:r>
            <a:r>
              <a:rPr lang="de-CH" sz="2400" b="1" dirty="0">
                <a:solidFill>
                  <a:schemeClr val="tx1"/>
                </a:solidFill>
                <a:latin typeface="Arial" charset="0"/>
                <a:ea typeface="Arial" charset="0"/>
                <a:cs typeface="Arial" charset="0"/>
              </a:rPr>
              <a:t>Probleme</a:t>
            </a:r>
            <a:r>
              <a:rPr lang="de-CH" sz="2400" dirty="0">
                <a:solidFill>
                  <a:schemeClr val="tx1"/>
                </a:solidFill>
                <a:latin typeface="Arial" charset="0"/>
                <a:ea typeface="Arial" charset="0"/>
                <a:cs typeface="Arial" charset="0"/>
              </a:rPr>
              <a:t> mit sich.</a:t>
            </a:r>
          </a:p>
        </p:txBody>
      </p:sp>
      <p:pic>
        <p:nvPicPr>
          <p:cNvPr id="3076" name="Picture 4" descr="Bildergebnis für europe 1941">
            <a:extLst>
              <a:ext uri="{FF2B5EF4-FFF2-40B4-BE49-F238E27FC236}">
                <a16:creationId xmlns:a16="http://schemas.microsoft.com/office/drawing/2014/main" id="{2A887C4D-02D2-41F8-8730-62242DA7BDC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638" t="21944" r="41812" b="961"/>
          <a:stretch/>
        </p:blipFill>
        <p:spPr bwMode="auto">
          <a:xfrm>
            <a:off x="6605081" y="0"/>
            <a:ext cx="5586920" cy="6866091"/>
          </a:xfrm>
          <a:prstGeom prst="rect">
            <a:avLst/>
          </a:prstGeom>
          <a:noFill/>
          <a:extLst>
            <a:ext uri="{909E8E84-426E-40DD-AFC4-6F175D3DCCD1}">
              <a14:hiddenFill xmlns:a14="http://schemas.microsoft.com/office/drawing/2010/main">
                <a:solidFill>
                  <a:srgbClr val="FFFFFF"/>
                </a:solidFill>
              </a14:hiddenFill>
            </a:ext>
          </a:extLst>
        </p:spPr>
      </p:pic>
      <p:sp>
        <p:nvSpPr>
          <p:cNvPr id="3" name="Ellipse 2">
            <a:extLst>
              <a:ext uri="{FF2B5EF4-FFF2-40B4-BE49-F238E27FC236}">
                <a16:creationId xmlns:a16="http://schemas.microsoft.com/office/drawing/2014/main" id="{1B2EEBDB-9AE3-4996-89A1-00E4A2997B53}"/>
              </a:ext>
            </a:extLst>
          </p:cNvPr>
          <p:cNvSpPr/>
          <p:nvPr/>
        </p:nvSpPr>
        <p:spPr>
          <a:xfrm>
            <a:off x="9533106" y="3822970"/>
            <a:ext cx="1070043" cy="68093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9753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animBg="1"/>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ildergebnis für schweiz">
            <a:extLst>
              <a:ext uri="{FF2B5EF4-FFF2-40B4-BE49-F238E27FC236}">
                <a16:creationId xmlns:a16="http://schemas.microsoft.com/office/drawing/2014/main" id="{C75F9E1C-45DC-4EAF-867F-1661772405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6925" y="2274735"/>
            <a:ext cx="5953125" cy="3874869"/>
          </a:xfrm>
          <a:prstGeom prst="rect">
            <a:avLst/>
          </a:prstGeom>
          <a:noFill/>
          <a:extLst>
            <a:ext uri="{909E8E84-426E-40DD-AFC4-6F175D3DCCD1}">
              <a14:hiddenFill xmlns:a14="http://schemas.microsoft.com/office/drawing/2010/main">
                <a:solidFill>
                  <a:srgbClr val="FFFFFF"/>
                </a:solidFill>
              </a14:hiddenFill>
            </a:ext>
          </a:extLst>
        </p:spPr>
      </p:pic>
      <p:sp>
        <p:nvSpPr>
          <p:cNvPr id="16" name="Inhaltsplatzhalter 6">
            <a:extLst>
              <a:ext uri="{FF2B5EF4-FFF2-40B4-BE49-F238E27FC236}">
                <a16:creationId xmlns:a16="http://schemas.microsoft.com/office/drawing/2014/main" id="{34DCF9C2-621D-478F-A680-AD2C52ABBC51}"/>
              </a:ext>
            </a:extLst>
          </p:cNvPr>
          <p:cNvSpPr txBox="1">
            <a:spLocks/>
          </p:cNvSpPr>
          <p:nvPr/>
        </p:nvSpPr>
        <p:spPr>
          <a:xfrm>
            <a:off x="771728" y="928488"/>
            <a:ext cx="5334000"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Militärisch wäre es unmöglich, das gesamte Gebiet der Schweiz gegen einen </a:t>
            </a:r>
            <a:r>
              <a:rPr lang="de-CH" sz="2400" b="1" dirty="0">
                <a:solidFill>
                  <a:schemeClr val="tx1"/>
                </a:solidFill>
                <a:latin typeface="Arial" charset="0"/>
                <a:ea typeface="Arial" charset="0"/>
                <a:cs typeface="Arial" charset="0"/>
              </a:rPr>
              <a:t>deutschen Angriff </a:t>
            </a:r>
            <a:r>
              <a:rPr lang="de-CH" sz="2400" dirty="0">
                <a:solidFill>
                  <a:schemeClr val="tx1"/>
                </a:solidFill>
                <a:latin typeface="Arial" charset="0"/>
                <a:ea typeface="Arial" charset="0"/>
                <a:cs typeface="Arial" charset="0"/>
              </a:rPr>
              <a:t>zu verteidigen.</a:t>
            </a:r>
          </a:p>
        </p:txBody>
      </p:sp>
      <p:sp>
        <p:nvSpPr>
          <p:cNvPr id="11" name="Textfeld 10">
            <a:extLst>
              <a:ext uri="{FF2B5EF4-FFF2-40B4-BE49-F238E27FC236}">
                <a16:creationId xmlns:a16="http://schemas.microsoft.com/office/drawing/2014/main" id="{16D11B6E-B2F1-42F1-BE52-EF60514AD2FA}"/>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8" name="Inhaltsplatzhalter 6">
            <a:extLst>
              <a:ext uri="{FF2B5EF4-FFF2-40B4-BE49-F238E27FC236}">
                <a16:creationId xmlns:a16="http://schemas.microsoft.com/office/drawing/2014/main" id="{1498D726-E100-4964-98CE-13CA9433393E}"/>
              </a:ext>
            </a:extLst>
          </p:cNvPr>
          <p:cNvSpPr txBox="1">
            <a:spLocks/>
          </p:cNvSpPr>
          <p:nvPr/>
        </p:nvSpPr>
        <p:spPr>
          <a:xfrm>
            <a:off x="-4" y="4362134"/>
            <a:ext cx="4679008"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Militärische</a:t>
            </a:r>
            <a:endParaRPr lang="de-DE" sz="6000" dirty="0">
              <a:solidFill>
                <a:schemeClr val="tx1"/>
              </a:solidFill>
              <a:latin typeface="Arial" charset="0"/>
              <a:ea typeface="Arial" charset="0"/>
              <a:cs typeface="Arial" charset="0"/>
            </a:endParaRPr>
          </a:p>
        </p:txBody>
      </p:sp>
      <p:sp>
        <p:nvSpPr>
          <p:cNvPr id="10" name="Inhaltsplatzhalter 6">
            <a:extLst>
              <a:ext uri="{FF2B5EF4-FFF2-40B4-BE49-F238E27FC236}">
                <a16:creationId xmlns:a16="http://schemas.microsoft.com/office/drawing/2014/main" id="{E7E0EFBE-5805-4354-AA91-1715797815ED}"/>
              </a:ext>
            </a:extLst>
          </p:cNvPr>
          <p:cNvSpPr txBox="1">
            <a:spLocks/>
          </p:cNvSpPr>
          <p:nvPr/>
        </p:nvSpPr>
        <p:spPr>
          <a:xfrm>
            <a:off x="0" y="5504410"/>
            <a:ext cx="3998068"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Probleme</a:t>
            </a:r>
            <a:endParaRPr lang="de-CH" altLang="de-DE" sz="6000" dirty="0">
              <a:solidFill>
                <a:schemeClr val="tx1"/>
              </a:solidFill>
              <a:latin typeface="Arial" charset="0"/>
              <a:cs typeface="Arial" charset="0"/>
            </a:endParaRPr>
          </a:p>
        </p:txBody>
      </p:sp>
      <p:pic>
        <p:nvPicPr>
          <p:cNvPr id="4100" name="Picture 4" descr="Bildergebnis für tank clipart">
            <a:extLst>
              <a:ext uri="{FF2B5EF4-FFF2-40B4-BE49-F238E27FC236}">
                <a16:creationId xmlns:a16="http://schemas.microsoft.com/office/drawing/2014/main" id="{49B1C369-AF28-4FA9-8CE2-5FDB3B4191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0675" y="3330888"/>
            <a:ext cx="1695450" cy="8812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Bildergebnis für tank clipart">
            <a:extLst>
              <a:ext uri="{FF2B5EF4-FFF2-40B4-BE49-F238E27FC236}">
                <a16:creationId xmlns:a16="http://schemas.microsoft.com/office/drawing/2014/main" id="{0E1ADEDA-5408-404D-9146-420C64FAE0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375" y="5192641"/>
            <a:ext cx="1695450" cy="8812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Bildergebnis für tank clipart">
            <a:extLst>
              <a:ext uri="{FF2B5EF4-FFF2-40B4-BE49-F238E27FC236}">
                <a16:creationId xmlns:a16="http://schemas.microsoft.com/office/drawing/2014/main" id="{F7391430-8C9D-42CE-BD96-8B76CE74C0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5700" y="2210237"/>
            <a:ext cx="1695450" cy="8812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Bildergebnis für tank clipart">
            <a:extLst>
              <a:ext uri="{FF2B5EF4-FFF2-40B4-BE49-F238E27FC236}">
                <a16:creationId xmlns:a16="http://schemas.microsoft.com/office/drawing/2014/main" id="{DDDE2C59-9721-4DA2-A5E2-CF9AC54C1E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2200" y="3091518"/>
            <a:ext cx="1695450" cy="8812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Bildergebnis für tank clipart">
            <a:extLst>
              <a:ext uri="{FF2B5EF4-FFF2-40B4-BE49-F238E27FC236}">
                <a16:creationId xmlns:a16="http://schemas.microsoft.com/office/drawing/2014/main" id="{1F701420-C72B-453F-B6A5-1D3BF245CA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5950" y="4995573"/>
            <a:ext cx="1695450" cy="881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58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Inhaltsplatzhalter 6">
            <a:extLst>
              <a:ext uri="{FF2B5EF4-FFF2-40B4-BE49-F238E27FC236}">
                <a16:creationId xmlns:a16="http://schemas.microsoft.com/office/drawing/2014/main" id="{34DCF9C2-621D-478F-A680-AD2C52ABBC51}"/>
              </a:ext>
            </a:extLst>
          </p:cNvPr>
          <p:cNvSpPr txBox="1">
            <a:spLocks/>
          </p:cNvSpPr>
          <p:nvPr/>
        </p:nvSpPr>
        <p:spPr>
          <a:xfrm>
            <a:off x="686003" y="516068"/>
            <a:ext cx="4628946"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Politisch sind die Beziehungen zwischen der Schweiz und dem Deutschen Reich schlecht.</a:t>
            </a:r>
          </a:p>
        </p:txBody>
      </p:sp>
      <p:sp>
        <p:nvSpPr>
          <p:cNvPr id="11" name="Textfeld 10">
            <a:extLst>
              <a:ext uri="{FF2B5EF4-FFF2-40B4-BE49-F238E27FC236}">
                <a16:creationId xmlns:a16="http://schemas.microsoft.com/office/drawing/2014/main" id="{16D11B6E-B2F1-42F1-BE52-EF60514AD2FA}"/>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8" name="Inhaltsplatzhalter 6">
            <a:extLst>
              <a:ext uri="{FF2B5EF4-FFF2-40B4-BE49-F238E27FC236}">
                <a16:creationId xmlns:a16="http://schemas.microsoft.com/office/drawing/2014/main" id="{1498D726-E100-4964-98CE-13CA9433393E}"/>
              </a:ext>
            </a:extLst>
          </p:cNvPr>
          <p:cNvSpPr txBox="1">
            <a:spLocks/>
          </p:cNvSpPr>
          <p:nvPr/>
        </p:nvSpPr>
        <p:spPr>
          <a:xfrm>
            <a:off x="-4" y="4362134"/>
            <a:ext cx="425768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Politische</a:t>
            </a:r>
            <a:endParaRPr lang="de-DE" sz="6000" dirty="0">
              <a:solidFill>
                <a:schemeClr val="tx1"/>
              </a:solidFill>
              <a:latin typeface="Arial" charset="0"/>
              <a:ea typeface="Arial" charset="0"/>
              <a:cs typeface="Arial" charset="0"/>
            </a:endParaRPr>
          </a:p>
        </p:txBody>
      </p:sp>
      <p:sp>
        <p:nvSpPr>
          <p:cNvPr id="10" name="Inhaltsplatzhalter 6">
            <a:extLst>
              <a:ext uri="{FF2B5EF4-FFF2-40B4-BE49-F238E27FC236}">
                <a16:creationId xmlns:a16="http://schemas.microsoft.com/office/drawing/2014/main" id="{E7E0EFBE-5805-4354-AA91-1715797815ED}"/>
              </a:ext>
            </a:extLst>
          </p:cNvPr>
          <p:cNvSpPr txBox="1">
            <a:spLocks/>
          </p:cNvSpPr>
          <p:nvPr/>
        </p:nvSpPr>
        <p:spPr>
          <a:xfrm>
            <a:off x="0" y="5504410"/>
            <a:ext cx="3998068"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Probleme</a:t>
            </a:r>
            <a:endParaRPr lang="de-CH" altLang="de-DE" sz="6000" dirty="0">
              <a:solidFill>
                <a:schemeClr val="tx1"/>
              </a:solidFill>
              <a:latin typeface="Arial" charset="0"/>
              <a:cs typeface="Arial" charset="0"/>
            </a:endParaRPr>
          </a:p>
        </p:txBody>
      </p:sp>
      <p:sp>
        <p:nvSpPr>
          <p:cNvPr id="9" name="Inhaltsplatzhalter 6">
            <a:extLst>
              <a:ext uri="{FF2B5EF4-FFF2-40B4-BE49-F238E27FC236}">
                <a16:creationId xmlns:a16="http://schemas.microsoft.com/office/drawing/2014/main" id="{6F0D42F0-597F-4B52-B3D5-E74CB3FF4E83}"/>
              </a:ext>
            </a:extLst>
          </p:cNvPr>
          <p:cNvSpPr txBox="1">
            <a:spLocks/>
          </p:cNvSpPr>
          <p:nvPr/>
        </p:nvSpPr>
        <p:spPr>
          <a:xfrm>
            <a:off x="686003" y="1824543"/>
            <a:ext cx="4628946"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Es kommt sogar zu </a:t>
            </a:r>
            <a:r>
              <a:rPr lang="de-CH" sz="2400" b="1" dirty="0">
                <a:solidFill>
                  <a:schemeClr val="tx1"/>
                </a:solidFill>
                <a:latin typeface="Arial" charset="0"/>
                <a:ea typeface="Arial" charset="0"/>
                <a:cs typeface="Arial" charset="0"/>
              </a:rPr>
              <a:t>Luftkämpfen</a:t>
            </a:r>
            <a:r>
              <a:rPr lang="de-CH" sz="2400" dirty="0">
                <a:solidFill>
                  <a:schemeClr val="tx1"/>
                </a:solidFill>
                <a:latin typeface="Arial" charset="0"/>
                <a:ea typeface="Arial" charset="0"/>
                <a:cs typeface="Arial" charset="0"/>
              </a:rPr>
              <a:t> zwischen deutschen und schweizerischen Kampffliegern.</a:t>
            </a:r>
          </a:p>
        </p:txBody>
      </p:sp>
      <p:pic>
        <p:nvPicPr>
          <p:cNvPr id="6146" name="Picture 2" descr="Bildergebnis für military plane clipart">
            <a:extLst>
              <a:ext uri="{FF2B5EF4-FFF2-40B4-BE49-F238E27FC236}">
                <a16:creationId xmlns:a16="http://schemas.microsoft.com/office/drawing/2014/main" id="{F18650E7-6E57-473B-9E6C-FE0DDF1756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47616">
            <a:off x="4819651" y="3184308"/>
            <a:ext cx="4857750" cy="32789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ildergebnis für military plane clipart">
            <a:extLst>
              <a:ext uri="{FF2B5EF4-FFF2-40B4-BE49-F238E27FC236}">
                <a16:creationId xmlns:a16="http://schemas.microsoft.com/office/drawing/2014/main" id="{A3215926-0B4D-416C-AA7D-1CE44BCB41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13995" flipH="1">
            <a:off x="7962885" y="857697"/>
            <a:ext cx="3960077" cy="267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654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Inhaltsplatzhalter 6">
            <a:extLst>
              <a:ext uri="{FF2B5EF4-FFF2-40B4-BE49-F238E27FC236}">
                <a16:creationId xmlns:a16="http://schemas.microsoft.com/office/drawing/2014/main" id="{34DCF9C2-621D-478F-A680-AD2C52ABBC51}"/>
              </a:ext>
            </a:extLst>
          </p:cNvPr>
          <p:cNvSpPr txBox="1">
            <a:spLocks/>
          </p:cNvSpPr>
          <p:nvPr/>
        </p:nvSpPr>
        <p:spPr>
          <a:xfrm>
            <a:off x="771728" y="2544469"/>
            <a:ext cx="4628946"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Wirtschaftlich ist die Schweiz auf </a:t>
            </a:r>
            <a:r>
              <a:rPr lang="de-CH" sz="2400" b="1" dirty="0">
                <a:solidFill>
                  <a:schemeClr val="tx1"/>
                </a:solidFill>
                <a:latin typeface="Arial" charset="0"/>
                <a:ea typeface="Arial" charset="0"/>
                <a:cs typeface="Arial" charset="0"/>
              </a:rPr>
              <a:t>Import</a:t>
            </a:r>
            <a:r>
              <a:rPr lang="de-CH" sz="2400" dirty="0">
                <a:solidFill>
                  <a:schemeClr val="tx1"/>
                </a:solidFill>
                <a:latin typeface="Arial" charset="0"/>
                <a:ea typeface="Arial" charset="0"/>
                <a:cs typeface="Arial" charset="0"/>
              </a:rPr>
              <a:t> und </a:t>
            </a:r>
            <a:r>
              <a:rPr lang="de-CH" sz="2400" b="1" dirty="0">
                <a:solidFill>
                  <a:schemeClr val="tx1"/>
                </a:solidFill>
                <a:latin typeface="Arial" charset="0"/>
                <a:ea typeface="Arial" charset="0"/>
                <a:cs typeface="Arial" charset="0"/>
              </a:rPr>
              <a:t>Export</a:t>
            </a:r>
            <a:r>
              <a:rPr lang="de-CH" sz="2400" dirty="0">
                <a:solidFill>
                  <a:schemeClr val="tx1"/>
                </a:solidFill>
                <a:latin typeface="Arial" charset="0"/>
                <a:ea typeface="Arial" charset="0"/>
                <a:cs typeface="Arial" charset="0"/>
              </a:rPr>
              <a:t> angewiesen.</a:t>
            </a:r>
          </a:p>
        </p:txBody>
      </p:sp>
      <p:sp>
        <p:nvSpPr>
          <p:cNvPr id="11" name="Textfeld 10">
            <a:extLst>
              <a:ext uri="{FF2B5EF4-FFF2-40B4-BE49-F238E27FC236}">
                <a16:creationId xmlns:a16="http://schemas.microsoft.com/office/drawing/2014/main" id="{16D11B6E-B2F1-42F1-BE52-EF60514AD2FA}"/>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8" name="Inhaltsplatzhalter 6">
            <a:extLst>
              <a:ext uri="{FF2B5EF4-FFF2-40B4-BE49-F238E27FC236}">
                <a16:creationId xmlns:a16="http://schemas.microsoft.com/office/drawing/2014/main" id="{1498D726-E100-4964-98CE-13CA9433393E}"/>
              </a:ext>
            </a:extLst>
          </p:cNvPr>
          <p:cNvSpPr txBox="1">
            <a:spLocks/>
          </p:cNvSpPr>
          <p:nvPr/>
        </p:nvSpPr>
        <p:spPr>
          <a:xfrm>
            <a:off x="-5" y="4362134"/>
            <a:ext cx="5400679"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Wirtschaftliche</a:t>
            </a:r>
            <a:endParaRPr lang="de-DE" sz="6000" dirty="0">
              <a:solidFill>
                <a:schemeClr val="tx1"/>
              </a:solidFill>
              <a:latin typeface="Arial" charset="0"/>
              <a:ea typeface="Arial" charset="0"/>
              <a:cs typeface="Arial" charset="0"/>
            </a:endParaRPr>
          </a:p>
        </p:txBody>
      </p:sp>
      <p:sp>
        <p:nvSpPr>
          <p:cNvPr id="10" name="Inhaltsplatzhalter 6">
            <a:extLst>
              <a:ext uri="{FF2B5EF4-FFF2-40B4-BE49-F238E27FC236}">
                <a16:creationId xmlns:a16="http://schemas.microsoft.com/office/drawing/2014/main" id="{E7E0EFBE-5805-4354-AA91-1715797815ED}"/>
              </a:ext>
            </a:extLst>
          </p:cNvPr>
          <p:cNvSpPr txBox="1">
            <a:spLocks/>
          </p:cNvSpPr>
          <p:nvPr/>
        </p:nvSpPr>
        <p:spPr>
          <a:xfrm>
            <a:off x="0" y="5504410"/>
            <a:ext cx="3998068"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Probleme</a:t>
            </a:r>
            <a:endParaRPr lang="de-CH" altLang="de-DE" sz="6000" dirty="0">
              <a:solidFill>
                <a:schemeClr val="tx1"/>
              </a:solidFill>
              <a:latin typeface="Arial" charset="0"/>
              <a:cs typeface="Arial" charset="0"/>
            </a:endParaRPr>
          </a:p>
        </p:txBody>
      </p:sp>
      <p:pic>
        <p:nvPicPr>
          <p:cNvPr id="5122" name="Picture 2" descr="Bildergebnis für coal icon">
            <a:extLst>
              <a:ext uri="{FF2B5EF4-FFF2-40B4-BE49-F238E27FC236}">
                <a16:creationId xmlns:a16="http://schemas.microsoft.com/office/drawing/2014/main" id="{3CCDEC66-E614-4298-8FDD-8607748BDE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7964" y="3042624"/>
            <a:ext cx="5261317" cy="35623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ildergebnis für swiss watch">
            <a:extLst>
              <a:ext uri="{FF2B5EF4-FFF2-40B4-BE49-F238E27FC236}">
                <a16:creationId xmlns:a16="http://schemas.microsoft.com/office/drawing/2014/main" id="{B0781802-6074-4C0F-824E-778440222D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7849" y="234848"/>
            <a:ext cx="2549525" cy="3783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62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Inhaltsplatzhalter 6">
            <a:extLst>
              <a:ext uri="{FF2B5EF4-FFF2-40B4-BE49-F238E27FC236}">
                <a16:creationId xmlns:a16="http://schemas.microsoft.com/office/drawing/2014/main" id="{34DCF9C2-621D-478F-A680-AD2C52ABBC51}"/>
              </a:ext>
            </a:extLst>
          </p:cNvPr>
          <p:cNvSpPr txBox="1">
            <a:spLocks/>
          </p:cNvSpPr>
          <p:nvPr/>
        </p:nvSpPr>
        <p:spPr>
          <a:xfrm>
            <a:off x="686001" y="354994"/>
            <a:ext cx="4076498"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Am 9. August 1940 schliesst die Schweiz ein </a:t>
            </a:r>
            <a:r>
              <a:rPr lang="de-CH" sz="2400" b="1" dirty="0">
                <a:solidFill>
                  <a:schemeClr val="tx1"/>
                </a:solidFill>
                <a:latin typeface="Arial" charset="0"/>
                <a:ea typeface="Arial" charset="0"/>
                <a:cs typeface="Arial" charset="0"/>
              </a:rPr>
              <a:t>Wirtschaftsabkommen</a:t>
            </a:r>
            <a:r>
              <a:rPr lang="de-CH" sz="2400" dirty="0">
                <a:solidFill>
                  <a:schemeClr val="tx1"/>
                </a:solidFill>
                <a:latin typeface="Arial" charset="0"/>
                <a:ea typeface="Arial" charset="0"/>
                <a:cs typeface="Arial" charset="0"/>
              </a:rPr>
              <a:t> mit dem Deutschen Reich ab.</a:t>
            </a:r>
          </a:p>
        </p:txBody>
      </p:sp>
      <p:sp>
        <p:nvSpPr>
          <p:cNvPr id="11" name="Textfeld 10">
            <a:extLst>
              <a:ext uri="{FF2B5EF4-FFF2-40B4-BE49-F238E27FC236}">
                <a16:creationId xmlns:a16="http://schemas.microsoft.com/office/drawing/2014/main" id="{16D11B6E-B2F1-42F1-BE52-EF60514AD2FA}"/>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8" name="Inhaltsplatzhalter 6">
            <a:extLst>
              <a:ext uri="{FF2B5EF4-FFF2-40B4-BE49-F238E27FC236}">
                <a16:creationId xmlns:a16="http://schemas.microsoft.com/office/drawing/2014/main" id="{1498D726-E100-4964-98CE-13CA9433393E}"/>
              </a:ext>
            </a:extLst>
          </p:cNvPr>
          <p:cNvSpPr txBox="1">
            <a:spLocks/>
          </p:cNvSpPr>
          <p:nvPr/>
        </p:nvSpPr>
        <p:spPr>
          <a:xfrm>
            <a:off x="-4" y="4362134"/>
            <a:ext cx="4762504"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Wirtschafts-</a:t>
            </a:r>
            <a:endParaRPr lang="de-DE" sz="6000" dirty="0">
              <a:solidFill>
                <a:schemeClr val="tx1"/>
              </a:solidFill>
              <a:latin typeface="Arial" charset="0"/>
              <a:ea typeface="Arial" charset="0"/>
              <a:cs typeface="Arial" charset="0"/>
            </a:endParaRPr>
          </a:p>
        </p:txBody>
      </p:sp>
      <p:sp>
        <p:nvSpPr>
          <p:cNvPr id="10" name="Inhaltsplatzhalter 6">
            <a:extLst>
              <a:ext uri="{FF2B5EF4-FFF2-40B4-BE49-F238E27FC236}">
                <a16:creationId xmlns:a16="http://schemas.microsoft.com/office/drawing/2014/main" id="{E7E0EFBE-5805-4354-AA91-1715797815ED}"/>
              </a:ext>
            </a:extLst>
          </p:cNvPr>
          <p:cNvSpPr txBox="1">
            <a:spLocks/>
          </p:cNvSpPr>
          <p:nvPr/>
        </p:nvSpPr>
        <p:spPr>
          <a:xfrm>
            <a:off x="0" y="5504410"/>
            <a:ext cx="3286125"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err="1">
                <a:solidFill>
                  <a:schemeClr val="tx1"/>
                </a:solidFill>
                <a:latin typeface="Arial" charset="0"/>
                <a:ea typeface="Arial" charset="0"/>
                <a:cs typeface="Arial" charset="0"/>
              </a:rPr>
              <a:t>partner</a:t>
            </a:r>
            <a:endParaRPr lang="de-CH" altLang="de-DE" sz="6000" dirty="0">
              <a:solidFill>
                <a:schemeClr val="tx1"/>
              </a:solidFill>
              <a:latin typeface="Arial" charset="0"/>
              <a:cs typeface="Arial" charset="0"/>
            </a:endParaRPr>
          </a:p>
        </p:txBody>
      </p:sp>
      <p:sp>
        <p:nvSpPr>
          <p:cNvPr id="9" name="Inhaltsplatzhalter 6">
            <a:extLst>
              <a:ext uri="{FF2B5EF4-FFF2-40B4-BE49-F238E27FC236}">
                <a16:creationId xmlns:a16="http://schemas.microsoft.com/office/drawing/2014/main" id="{6F0D42F0-597F-4B52-B3D5-E74CB3FF4E83}"/>
              </a:ext>
            </a:extLst>
          </p:cNvPr>
          <p:cNvSpPr txBox="1">
            <a:spLocks/>
          </p:cNvSpPr>
          <p:nvPr/>
        </p:nvSpPr>
        <p:spPr>
          <a:xfrm>
            <a:off x="686002" y="1995868"/>
            <a:ext cx="4076497" cy="1754326"/>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Deutschland liefert </a:t>
            </a:r>
            <a:r>
              <a:rPr lang="de-CH" sz="2400" b="1" dirty="0">
                <a:solidFill>
                  <a:schemeClr val="tx1"/>
                </a:solidFill>
                <a:latin typeface="Arial" charset="0"/>
                <a:ea typeface="Arial" charset="0"/>
                <a:cs typeface="Arial" charset="0"/>
              </a:rPr>
              <a:t>Kohle</a:t>
            </a:r>
            <a:r>
              <a:rPr lang="de-CH" sz="2400" dirty="0">
                <a:solidFill>
                  <a:schemeClr val="tx1"/>
                </a:solidFill>
                <a:latin typeface="Arial" charset="0"/>
                <a:ea typeface="Arial" charset="0"/>
                <a:cs typeface="Arial" charset="0"/>
              </a:rPr>
              <a:t> und </a:t>
            </a:r>
            <a:r>
              <a:rPr lang="de-CH" sz="2400" b="1" dirty="0">
                <a:solidFill>
                  <a:schemeClr val="tx1"/>
                </a:solidFill>
                <a:latin typeface="Arial" charset="0"/>
                <a:ea typeface="Arial" charset="0"/>
                <a:cs typeface="Arial" charset="0"/>
              </a:rPr>
              <a:t>Eisen</a:t>
            </a:r>
            <a:r>
              <a:rPr lang="de-CH" sz="2400" dirty="0">
                <a:solidFill>
                  <a:schemeClr val="tx1"/>
                </a:solidFill>
                <a:latin typeface="Arial" charset="0"/>
                <a:ea typeface="Arial" charset="0"/>
                <a:cs typeface="Arial" charset="0"/>
              </a:rPr>
              <a:t> in die Schweiz, die Schweiz verkauft dafür </a:t>
            </a:r>
            <a:r>
              <a:rPr lang="de-CH" sz="2400" b="1" dirty="0">
                <a:solidFill>
                  <a:schemeClr val="tx1"/>
                </a:solidFill>
                <a:latin typeface="Arial" charset="0"/>
                <a:ea typeface="Arial" charset="0"/>
                <a:cs typeface="Arial" charset="0"/>
              </a:rPr>
              <a:t>kriegswichtige Produkte </a:t>
            </a:r>
            <a:r>
              <a:rPr lang="de-CH" sz="2400" dirty="0">
                <a:solidFill>
                  <a:schemeClr val="tx1"/>
                </a:solidFill>
                <a:latin typeface="Arial" charset="0"/>
                <a:ea typeface="Arial" charset="0"/>
                <a:cs typeface="Arial" charset="0"/>
              </a:rPr>
              <a:t>an die Achsenmächte.</a:t>
            </a:r>
          </a:p>
        </p:txBody>
      </p:sp>
      <p:pic>
        <p:nvPicPr>
          <p:cNvPr id="7172" name="Picture 4" descr="Bildergebnis für nazi flag">
            <a:extLst>
              <a:ext uri="{FF2B5EF4-FFF2-40B4-BE49-F238E27FC236}">
                <a16:creationId xmlns:a16="http://schemas.microsoft.com/office/drawing/2014/main" id="{76E16134-4FAD-465D-92BA-16865360F2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8550" y="4775263"/>
            <a:ext cx="2590800" cy="155448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Bildergebnis für switzerland flag">
            <a:extLst>
              <a:ext uri="{FF2B5EF4-FFF2-40B4-BE49-F238E27FC236}">
                <a16:creationId xmlns:a16="http://schemas.microsoft.com/office/drawing/2014/main" id="{9E0F85A7-734C-4497-BBB2-50FB744B3E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5365" y="307374"/>
            <a:ext cx="1517169" cy="1517169"/>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Bildergebnis für kohle">
            <a:extLst>
              <a:ext uri="{FF2B5EF4-FFF2-40B4-BE49-F238E27FC236}">
                <a16:creationId xmlns:a16="http://schemas.microsoft.com/office/drawing/2014/main" id="{53E74150-C4BD-4085-8D32-AC2F32F96E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42923" y="2457449"/>
            <a:ext cx="1524858" cy="1382743"/>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Gerade Verbindung mit Pfeil 17">
            <a:extLst>
              <a:ext uri="{FF2B5EF4-FFF2-40B4-BE49-F238E27FC236}">
                <a16:creationId xmlns:a16="http://schemas.microsoft.com/office/drawing/2014/main" id="{9CD96B8D-46E6-4950-9C6A-17C88E81E157}"/>
              </a:ext>
            </a:extLst>
          </p:cNvPr>
          <p:cNvCxnSpPr/>
          <p:nvPr/>
        </p:nvCxnSpPr>
        <p:spPr>
          <a:xfrm flipH="1" flipV="1">
            <a:off x="9401175" y="2124075"/>
            <a:ext cx="361950" cy="2400300"/>
          </a:xfrm>
          <a:prstGeom prst="straightConnector1">
            <a:avLst/>
          </a:prstGeom>
          <a:ln w="381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24" name="Gerade Verbindung mit Pfeil 23">
            <a:extLst>
              <a:ext uri="{FF2B5EF4-FFF2-40B4-BE49-F238E27FC236}">
                <a16:creationId xmlns:a16="http://schemas.microsoft.com/office/drawing/2014/main" id="{5B4493DD-25A4-4363-BB08-792160F67808}"/>
              </a:ext>
            </a:extLst>
          </p:cNvPr>
          <p:cNvCxnSpPr>
            <a:cxnSpLocks/>
          </p:cNvCxnSpPr>
          <p:nvPr/>
        </p:nvCxnSpPr>
        <p:spPr>
          <a:xfrm flipH="1">
            <a:off x="7753350" y="2144847"/>
            <a:ext cx="323850" cy="2400300"/>
          </a:xfrm>
          <a:prstGeom prst="straightConnector1">
            <a:avLst/>
          </a:prstGeom>
          <a:ln w="38100">
            <a:solidFill>
              <a:srgbClr val="FF0000"/>
            </a:solidFill>
            <a:tailEnd type="stealth"/>
          </a:ln>
        </p:spPr>
        <p:style>
          <a:lnRef idx="1">
            <a:schemeClr val="accent1"/>
          </a:lnRef>
          <a:fillRef idx="0">
            <a:schemeClr val="accent1"/>
          </a:fillRef>
          <a:effectRef idx="0">
            <a:schemeClr val="accent1"/>
          </a:effectRef>
          <a:fontRef idx="minor">
            <a:schemeClr val="tx1"/>
          </a:fontRef>
        </p:style>
      </p:cxnSp>
      <p:pic>
        <p:nvPicPr>
          <p:cNvPr id="7178" name="Picture 10" descr="Bildergebnis für waffe">
            <a:extLst>
              <a:ext uri="{FF2B5EF4-FFF2-40B4-BE49-F238E27FC236}">
                <a16:creationId xmlns:a16="http://schemas.microsoft.com/office/drawing/2014/main" id="{3C60ED52-B389-4B2D-A6BD-63BAA5E521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405217">
            <a:off x="5396882" y="2456495"/>
            <a:ext cx="2452949" cy="1226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867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ildergebnis für gold">
            <a:extLst>
              <a:ext uri="{FF2B5EF4-FFF2-40B4-BE49-F238E27FC236}">
                <a16:creationId xmlns:a16="http://schemas.microsoft.com/office/drawing/2014/main" id="{BE59F842-E864-4DEC-B4EF-1853D590D2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1084" y="762000"/>
            <a:ext cx="6480916" cy="5581650"/>
          </a:xfrm>
          <a:prstGeom prst="rect">
            <a:avLst/>
          </a:prstGeom>
          <a:noFill/>
          <a:extLst>
            <a:ext uri="{909E8E84-426E-40DD-AFC4-6F175D3DCCD1}">
              <a14:hiddenFill xmlns:a14="http://schemas.microsoft.com/office/drawing/2010/main">
                <a:solidFill>
                  <a:srgbClr val="FFFFFF"/>
                </a:solidFill>
              </a14:hiddenFill>
            </a:ext>
          </a:extLst>
        </p:spPr>
      </p:pic>
      <p:sp>
        <p:nvSpPr>
          <p:cNvPr id="16" name="Inhaltsplatzhalter 6">
            <a:extLst>
              <a:ext uri="{FF2B5EF4-FFF2-40B4-BE49-F238E27FC236}">
                <a16:creationId xmlns:a16="http://schemas.microsoft.com/office/drawing/2014/main" id="{34DCF9C2-621D-478F-A680-AD2C52ABBC51}"/>
              </a:ext>
            </a:extLst>
          </p:cNvPr>
          <p:cNvSpPr txBox="1">
            <a:spLocks/>
          </p:cNvSpPr>
          <p:nvPr/>
        </p:nvSpPr>
        <p:spPr>
          <a:xfrm>
            <a:off x="455443" y="336437"/>
            <a:ext cx="5486199" cy="1754326"/>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Ausserdem nimmt die Schweiz – im Gegensatz zu den anderen Staaten – deutsches </a:t>
            </a:r>
            <a:r>
              <a:rPr lang="de-CH" sz="2400" b="1" dirty="0">
                <a:solidFill>
                  <a:schemeClr val="tx1"/>
                </a:solidFill>
                <a:latin typeface="Arial" charset="0"/>
                <a:ea typeface="Arial" charset="0"/>
                <a:cs typeface="Arial" charset="0"/>
              </a:rPr>
              <a:t>Gold</a:t>
            </a:r>
            <a:r>
              <a:rPr lang="de-CH" sz="2400" dirty="0">
                <a:solidFill>
                  <a:schemeClr val="tx1"/>
                </a:solidFill>
                <a:latin typeface="Arial" charset="0"/>
                <a:ea typeface="Arial" charset="0"/>
                <a:cs typeface="Arial" charset="0"/>
              </a:rPr>
              <a:t> als Zahlungsmittel an oder wechselt es gegen Schweizer Franken.</a:t>
            </a:r>
          </a:p>
        </p:txBody>
      </p:sp>
      <p:sp>
        <p:nvSpPr>
          <p:cNvPr id="11" name="Textfeld 10">
            <a:extLst>
              <a:ext uri="{FF2B5EF4-FFF2-40B4-BE49-F238E27FC236}">
                <a16:creationId xmlns:a16="http://schemas.microsoft.com/office/drawing/2014/main" id="{16D11B6E-B2F1-42F1-BE52-EF60514AD2FA}"/>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8" name="Inhaltsplatzhalter 6">
            <a:extLst>
              <a:ext uri="{FF2B5EF4-FFF2-40B4-BE49-F238E27FC236}">
                <a16:creationId xmlns:a16="http://schemas.microsoft.com/office/drawing/2014/main" id="{1498D726-E100-4964-98CE-13CA9433393E}"/>
              </a:ext>
            </a:extLst>
          </p:cNvPr>
          <p:cNvSpPr txBox="1">
            <a:spLocks/>
          </p:cNvSpPr>
          <p:nvPr/>
        </p:nvSpPr>
        <p:spPr>
          <a:xfrm>
            <a:off x="-4" y="4362134"/>
            <a:ext cx="4391029"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Deutsches</a:t>
            </a:r>
            <a:endParaRPr lang="de-DE" sz="6000" dirty="0">
              <a:solidFill>
                <a:schemeClr val="tx1"/>
              </a:solidFill>
              <a:latin typeface="Arial" charset="0"/>
              <a:ea typeface="Arial" charset="0"/>
              <a:cs typeface="Arial" charset="0"/>
            </a:endParaRPr>
          </a:p>
        </p:txBody>
      </p:sp>
      <p:sp>
        <p:nvSpPr>
          <p:cNvPr id="10" name="Inhaltsplatzhalter 6">
            <a:extLst>
              <a:ext uri="{FF2B5EF4-FFF2-40B4-BE49-F238E27FC236}">
                <a16:creationId xmlns:a16="http://schemas.microsoft.com/office/drawing/2014/main" id="{E7E0EFBE-5805-4354-AA91-1715797815ED}"/>
              </a:ext>
            </a:extLst>
          </p:cNvPr>
          <p:cNvSpPr txBox="1">
            <a:spLocks/>
          </p:cNvSpPr>
          <p:nvPr/>
        </p:nvSpPr>
        <p:spPr>
          <a:xfrm>
            <a:off x="0" y="5504410"/>
            <a:ext cx="2505075"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Gold</a:t>
            </a:r>
            <a:endParaRPr lang="de-CH" altLang="de-DE" sz="6000" dirty="0">
              <a:solidFill>
                <a:schemeClr val="tx1"/>
              </a:solidFill>
              <a:latin typeface="Arial" charset="0"/>
              <a:cs typeface="Arial" charset="0"/>
            </a:endParaRPr>
          </a:p>
        </p:txBody>
      </p:sp>
      <p:sp>
        <p:nvSpPr>
          <p:cNvPr id="9" name="Inhaltsplatzhalter 6">
            <a:extLst>
              <a:ext uri="{FF2B5EF4-FFF2-40B4-BE49-F238E27FC236}">
                <a16:creationId xmlns:a16="http://schemas.microsoft.com/office/drawing/2014/main" id="{6F0D42F0-597F-4B52-B3D5-E74CB3FF4E83}"/>
              </a:ext>
            </a:extLst>
          </p:cNvPr>
          <p:cNvSpPr txBox="1">
            <a:spLocks/>
          </p:cNvSpPr>
          <p:nvPr/>
        </p:nvSpPr>
        <p:spPr>
          <a:xfrm>
            <a:off x="455443" y="2309709"/>
            <a:ext cx="5486199"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Auf diesem Weg kommt Gold im Wert von </a:t>
            </a:r>
            <a:r>
              <a:rPr lang="de-CH" sz="2400" b="1" dirty="0">
                <a:solidFill>
                  <a:schemeClr val="tx1"/>
                </a:solidFill>
                <a:latin typeface="Arial" charset="0"/>
                <a:ea typeface="Arial" charset="0"/>
                <a:cs typeface="Arial" charset="0"/>
              </a:rPr>
              <a:t>1.6 Milliarden Franken </a:t>
            </a:r>
            <a:r>
              <a:rPr lang="de-CH" sz="2400" dirty="0">
                <a:solidFill>
                  <a:schemeClr val="tx1"/>
                </a:solidFill>
                <a:latin typeface="Arial" charset="0"/>
                <a:ea typeface="Arial" charset="0"/>
                <a:cs typeface="Arial" charset="0"/>
              </a:rPr>
              <a:t>in die Schweiz – das meiste davon ist </a:t>
            </a:r>
            <a:r>
              <a:rPr lang="de-CH" sz="2400" b="1" dirty="0">
                <a:solidFill>
                  <a:schemeClr val="tx1"/>
                </a:solidFill>
                <a:latin typeface="Arial" charset="0"/>
                <a:ea typeface="Arial" charset="0"/>
                <a:cs typeface="Arial" charset="0"/>
              </a:rPr>
              <a:t>Kriegsbeute</a:t>
            </a:r>
            <a:r>
              <a:rPr lang="de-CH" sz="2400" dirty="0">
                <a:solidFill>
                  <a:schemeClr val="tx1"/>
                </a:solidFill>
                <a:latin typeface="Arial" charset="0"/>
                <a:ea typeface="Arial" charset="0"/>
                <a:cs typeface="Arial" charset="0"/>
              </a:rPr>
              <a:t>.</a:t>
            </a:r>
          </a:p>
        </p:txBody>
      </p:sp>
    </p:spTree>
    <p:extLst>
      <p:ext uri="{BB962C8B-B14F-4D97-AF65-F5344CB8AC3E}">
        <p14:creationId xmlns:p14="http://schemas.microsoft.com/office/powerpoint/2010/main" val="247180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descr="Bildergebnis für schweiz karte">
            <a:extLst>
              <a:ext uri="{FF2B5EF4-FFF2-40B4-BE49-F238E27FC236}">
                <a16:creationId xmlns:a16="http://schemas.microsoft.com/office/drawing/2014/main" id="{E0D98177-5151-4AFE-A8B2-25B85C3C64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9175" y="1220492"/>
            <a:ext cx="7248526" cy="4917341"/>
          </a:xfrm>
          <a:prstGeom prst="rect">
            <a:avLst/>
          </a:prstGeom>
          <a:noFill/>
          <a:extLst>
            <a:ext uri="{909E8E84-426E-40DD-AFC4-6F175D3DCCD1}">
              <a14:hiddenFill xmlns:a14="http://schemas.microsoft.com/office/drawing/2010/main">
                <a:solidFill>
                  <a:srgbClr val="FFFFFF"/>
                </a:solidFill>
              </a14:hiddenFill>
            </a:ext>
          </a:extLst>
        </p:spPr>
      </p:pic>
      <p:sp>
        <p:nvSpPr>
          <p:cNvPr id="16" name="Inhaltsplatzhalter 6">
            <a:extLst>
              <a:ext uri="{FF2B5EF4-FFF2-40B4-BE49-F238E27FC236}">
                <a16:creationId xmlns:a16="http://schemas.microsoft.com/office/drawing/2014/main" id="{34DCF9C2-621D-478F-A680-AD2C52ABBC51}"/>
              </a:ext>
            </a:extLst>
          </p:cNvPr>
          <p:cNvSpPr txBox="1">
            <a:spLocks/>
          </p:cNvSpPr>
          <p:nvPr/>
        </p:nvSpPr>
        <p:spPr>
          <a:xfrm>
            <a:off x="371475" y="348541"/>
            <a:ext cx="4867275"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Für den Fall, dass das Deutsche Reich doch noch angreift, hat die Schweiz den «</a:t>
            </a:r>
            <a:r>
              <a:rPr lang="de-CH" sz="2400" b="1" dirty="0" err="1">
                <a:solidFill>
                  <a:schemeClr val="tx1"/>
                </a:solidFill>
                <a:latin typeface="Arial" charset="0"/>
                <a:ea typeface="Arial" charset="0"/>
                <a:cs typeface="Arial" charset="0"/>
              </a:rPr>
              <a:t>Réduitplan</a:t>
            </a:r>
            <a:r>
              <a:rPr lang="de-CH" sz="2400" dirty="0">
                <a:solidFill>
                  <a:schemeClr val="tx1"/>
                </a:solidFill>
                <a:latin typeface="Arial" charset="0"/>
                <a:ea typeface="Arial" charset="0"/>
                <a:cs typeface="Arial" charset="0"/>
              </a:rPr>
              <a:t>» ausgearbeitet.</a:t>
            </a:r>
          </a:p>
        </p:txBody>
      </p:sp>
      <p:sp>
        <p:nvSpPr>
          <p:cNvPr id="11" name="Textfeld 10">
            <a:extLst>
              <a:ext uri="{FF2B5EF4-FFF2-40B4-BE49-F238E27FC236}">
                <a16:creationId xmlns:a16="http://schemas.microsoft.com/office/drawing/2014/main" id="{16D11B6E-B2F1-42F1-BE52-EF60514AD2FA}"/>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8" name="Inhaltsplatzhalter 6">
            <a:extLst>
              <a:ext uri="{FF2B5EF4-FFF2-40B4-BE49-F238E27FC236}">
                <a16:creationId xmlns:a16="http://schemas.microsoft.com/office/drawing/2014/main" id="{1498D726-E100-4964-98CE-13CA9433393E}"/>
              </a:ext>
            </a:extLst>
          </p:cNvPr>
          <p:cNvSpPr txBox="1">
            <a:spLocks/>
          </p:cNvSpPr>
          <p:nvPr/>
        </p:nvSpPr>
        <p:spPr>
          <a:xfrm>
            <a:off x="-4" y="4362134"/>
            <a:ext cx="2047879"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Der</a:t>
            </a:r>
            <a:endParaRPr lang="de-DE" sz="6000" dirty="0">
              <a:solidFill>
                <a:schemeClr val="tx1"/>
              </a:solidFill>
              <a:latin typeface="Arial" charset="0"/>
              <a:ea typeface="Arial" charset="0"/>
              <a:cs typeface="Arial" charset="0"/>
            </a:endParaRPr>
          </a:p>
        </p:txBody>
      </p:sp>
      <p:sp>
        <p:nvSpPr>
          <p:cNvPr id="10" name="Inhaltsplatzhalter 6">
            <a:extLst>
              <a:ext uri="{FF2B5EF4-FFF2-40B4-BE49-F238E27FC236}">
                <a16:creationId xmlns:a16="http://schemas.microsoft.com/office/drawing/2014/main" id="{E7E0EFBE-5805-4354-AA91-1715797815ED}"/>
              </a:ext>
            </a:extLst>
          </p:cNvPr>
          <p:cNvSpPr txBox="1">
            <a:spLocks/>
          </p:cNvSpPr>
          <p:nvPr/>
        </p:nvSpPr>
        <p:spPr>
          <a:xfrm>
            <a:off x="0" y="5504410"/>
            <a:ext cx="430530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err="1">
                <a:solidFill>
                  <a:schemeClr val="tx1"/>
                </a:solidFill>
                <a:latin typeface="Arial" charset="0"/>
                <a:ea typeface="Arial" charset="0"/>
                <a:cs typeface="Arial" charset="0"/>
              </a:rPr>
              <a:t>Réduitplan</a:t>
            </a:r>
            <a:endParaRPr lang="de-CH" altLang="de-DE" sz="6000" dirty="0">
              <a:solidFill>
                <a:schemeClr val="tx1"/>
              </a:solidFill>
              <a:latin typeface="Arial" charset="0"/>
              <a:cs typeface="Arial" charset="0"/>
            </a:endParaRPr>
          </a:p>
        </p:txBody>
      </p:sp>
      <p:sp>
        <p:nvSpPr>
          <p:cNvPr id="9" name="Inhaltsplatzhalter 6">
            <a:extLst>
              <a:ext uri="{FF2B5EF4-FFF2-40B4-BE49-F238E27FC236}">
                <a16:creationId xmlns:a16="http://schemas.microsoft.com/office/drawing/2014/main" id="{6F0D42F0-597F-4B52-B3D5-E74CB3FF4E83}"/>
              </a:ext>
            </a:extLst>
          </p:cNvPr>
          <p:cNvSpPr txBox="1">
            <a:spLocks/>
          </p:cNvSpPr>
          <p:nvPr/>
        </p:nvSpPr>
        <p:spPr>
          <a:xfrm>
            <a:off x="371475" y="2003146"/>
            <a:ext cx="4867275"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Der Plan beabsichtigt, das Schwergewicht der Verteidigung auf den </a:t>
            </a:r>
            <a:r>
              <a:rPr lang="de-CH" sz="2400" b="1" dirty="0">
                <a:solidFill>
                  <a:schemeClr val="tx1"/>
                </a:solidFill>
                <a:latin typeface="Arial" charset="0"/>
                <a:ea typeface="Arial" charset="0"/>
                <a:cs typeface="Arial" charset="0"/>
              </a:rPr>
              <a:t>Alpenraum</a:t>
            </a:r>
            <a:r>
              <a:rPr lang="de-CH" sz="2400" dirty="0">
                <a:solidFill>
                  <a:schemeClr val="tx1"/>
                </a:solidFill>
                <a:latin typeface="Arial" charset="0"/>
                <a:ea typeface="Arial" charset="0"/>
                <a:cs typeface="Arial" charset="0"/>
              </a:rPr>
              <a:t> zu legen.</a:t>
            </a:r>
          </a:p>
        </p:txBody>
      </p:sp>
      <p:sp>
        <p:nvSpPr>
          <p:cNvPr id="2" name="Ellipse 1">
            <a:extLst>
              <a:ext uri="{FF2B5EF4-FFF2-40B4-BE49-F238E27FC236}">
                <a16:creationId xmlns:a16="http://schemas.microsoft.com/office/drawing/2014/main" id="{44E38402-952C-460E-A43A-3D430CC97D53}"/>
              </a:ext>
            </a:extLst>
          </p:cNvPr>
          <p:cNvSpPr/>
          <p:nvPr/>
        </p:nvSpPr>
        <p:spPr>
          <a:xfrm rot="19918317">
            <a:off x="5914508" y="3096404"/>
            <a:ext cx="5077859" cy="170178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4" name="Gerader Verbinder 3">
            <a:extLst>
              <a:ext uri="{FF2B5EF4-FFF2-40B4-BE49-F238E27FC236}">
                <a16:creationId xmlns:a16="http://schemas.microsoft.com/office/drawing/2014/main" id="{B67B8555-E5A0-4E00-989A-9C96C545633D}"/>
              </a:ext>
            </a:extLst>
          </p:cNvPr>
          <p:cNvCxnSpPr/>
          <p:nvPr/>
        </p:nvCxnSpPr>
        <p:spPr>
          <a:xfrm flipH="1">
            <a:off x="6838950" y="4067175"/>
            <a:ext cx="352425" cy="914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73184481-210B-4B6C-B092-4D8B6ACEF258}"/>
              </a:ext>
            </a:extLst>
          </p:cNvPr>
          <p:cNvCxnSpPr/>
          <p:nvPr/>
        </p:nvCxnSpPr>
        <p:spPr>
          <a:xfrm flipH="1">
            <a:off x="7600043" y="3771900"/>
            <a:ext cx="352425" cy="914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ECBD556B-A0FC-46D7-ACD7-0C75C524F873}"/>
              </a:ext>
            </a:extLst>
          </p:cNvPr>
          <p:cNvCxnSpPr/>
          <p:nvPr/>
        </p:nvCxnSpPr>
        <p:spPr>
          <a:xfrm flipH="1">
            <a:off x="8994813" y="3117187"/>
            <a:ext cx="352425" cy="914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F08E483B-D6C1-43E5-9079-DE7DA842DD49}"/>
              </a:ext>
            </a:extLst>
          </p:cNvPr>
          <p:cNvCxnSpPr/>
          <p:nvPr/>
        </p:nvCxnSpPr>
        <p:spPr>
          <a:xfrm flipH="1">
            <a:off x="9728710" y="2857500"/>
            <a:ext cx="352425" cy="914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DEBD6907-704A-4C37-A7AF-7D62FE70F53A}"/>
              </a:ext>
            </a:extLst>
          </p:cNvPr>
          <p:cNvCxnSpPr/>
          <p:nvPr/>
        </p:nvCxnSpPr>
        <p:spPr>
          <a:xfrm flipH="1">
            <a:off x="8297428" y="3447734"/>
            <a:ext cx="352425" cy="914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827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Bildbeschreibung2">
            <a:extLst>
              <a:ext uri="{FF2B5EF4-FFF2-40B4-BE49-F238E27FC236}">
                <a16:creationId xmlns:a16="http://schemas.microsoft.com/office/drawing/2014/main" id="{09F7DD43-E08E-43C1-BEEF-BE6C436C97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3325" y="0"/>
            <a:ext cx="4638675" cy="6860012"/>
          </a:xfrm>
          <a:prstGeom prst="rect">
            <a:avLst/>
          </a:prstGeom>
          <a:noFill/>
          <a:extLst>
            <a:ext uri="{909E8E84-426E-40DD-AFC4-6F175D3DCCD1}">
              <a14:hiddenFill xmlns:a14="http://schemas.microsoft.com/office/drawing/2010/main">
                <a:solidFill>
                  <a:srgbClr val="FFFFFF"/>
                </a:solidFill>
              </a14:hiddenFill>
            </a:ext>
          </a:extLst>
        </p:spPr>
      </p:pic>
      <p:sp>
        <p:nvSpPr>
          <p:cNvPr id="16" name="Inhaltsplatzhalter 6">
            <a:extLst>
              <a:ext uri="{FF2B5EF4-FFF2-40B4-BE49-F238E27FC236}">
                <a16:creationId xmlns:a16="http://schemas.microsoft.com/office/drawing/2014/main" id="{34DCF9C2-621D-478F-A680-AD2C52ABBC51}"/>
              </a:ext>
            </a:extLst>
          </p:cNvPr>
          <p:cNvSpPr txBox="1">
            <a:spLocks/>
          </p:cNvSpPr>
          <p:nvPr/>
        </p:nvSpPr>
        <p:spPr>
          <a:xfrm>
            <a:off x="971550" y="497220"/>
            <a:ext cx="5534025"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Oft durchqueren während dem Krieg alliierte Bomberkommandos den schweizerischen </a:t>
            </a:r>
            <a:r>
              <a:rPr lang="de-CH" sz="2400" b="1" dirty="0">
                <a:solidFill>
                  <a:schemeClr val="tx1"/>
                </a:solidFill>
                <a:latin typeface="Arial" charset="0"/>
                <a:ea typeface="Arial" charset="0"/>
                <a:cs typeface="Arial" charset="0"/>
              </a:rPr>
              <a:t>Luftraum</a:t>
            </a:r>
            <a:r>
              <a:rPr lang="de-CH" sz="2400" dirty="0">
                <a:solidFill>
                  <a:schemeClr val="tx1"/>
                </a:solidFill>
                <a:latin typeface="Arial" charset="0"/>
                <a:ea typeface="Arial" charset="0"/>
                <a:cs typeface="Arial" charset="0"/>
              </a:rPr>
              <a:t>.</a:t>
            </a:r>
          </a:p>
        </p:txBody>
      </p:sp>
      <p:sp>
        <p:nvSpPr>
          <p:cNvPr id="11" name="Textfeld 10">
            <a:extLst>
              <a:ext uri="{FF2B5EF4-FFF2-40B4-BE49-F238E27FC236}">
                <a16:creationId xmlns:a16="http://schemas.microsoft.com/office/drawing/2014/main" id="{16D11B6E-B2F1-42F1-BE52-EF60514AD2FA}"/>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9" name="Inhaltsplatzhalter 6">
            <a:extLst>
              <a:ext uri="{FF2B5EF4-FFF2-40B4-BE49-F238E27FC236}">
                <a16:creationId xmlns:a16="http://schemas.microsoft.com/office/drawing/2014/main" id="{6F0D42F0-597F-4B52-B3D5-E74CB3FF4E83}"/>
              </a:ext>
            </a:extLst>
          </p:cNvPr>
          <p:cNvSpPr txBox="1">
            <a:spLocks/>
          </p:cNvSpPr>
          <p:nvPr/>
        </p:nvSpPr>
        <p:spPr>
          <a:xfrm>
            <a:off x="971549" y="1844296"/>
            <a:ext cx="5534025"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Gelegentlich kommt es auch zu angeblich irrtümlichen </a:t>
            </a:r>
            <a:r>
              <a:rPr lang="de-CH" sz="2400" b="1" dirty="0">
                <a:solidFill>
                  <a:schemeClr val="tx1"/>
                </a:solidFill>
                <a:latin typeface="Arial" charset="0"/>
                <a:ea typeface="Arial" charset="0"/>
                <a:cs typeface="Arial" charset="0"/>
              </a:rPr>
              <a:t>Bombenabwürfen</a:t>
            </a:r>
            <a:r>
              <a:rPr lang="de-CH" sz="2400" dirty="0">
                <a:solidFill>
                  <a:schemeClr val="tx1"/>
                </a:solidFill>
                <a:latin typeface="Arial" charset="0"/>
                <a:ea typeface="Arial" charset="0"/>
                <a:cs typeface="Arial" charset="0"/>
              </a:rPr>
              <a:t> über der Schweiz. </a:t>
            </a:r>
          </a:p>
        </p:txBody>
      </p:sp>
      <p:sp>
        <p:nvSpPr>
          <p:cNvPr id="14" name="Inhaltsplatzhalter 6">
            <a:extLst>
              <a:ext uri="{FF2B5EF4-FFF2-40B4-BE49-F238E27FC236}">
                <a16:creationId xmlns:a16="http://schemas.microsoft.com/office/drawing/2014/main" id="{10BC3A79-37EF-47B3-8AA7-A46A9F6A7174}"/>
              </a:ext>
            </a:extLst>
          </p:cNvPr>
          <p:cNvSpPr txBox="1">
            <a:spLocks/>
          </p:cNvSpPr>
          <p:nvPr/>
        </p:nvSpPr>
        <p:spPr>
          <a:xfrm>
            <a:off x="0" y="5206572"/>
            <a:ext cx="683895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6000" dirty="0">
                <a:solidFill>
                  <a:schemeClr val="tx1"/>
                </a:solidFill>
                <a:latin typeface="Arial" charset="0"/>
                <a:ea typeface="Arial" charset="0"/>
                <a:cs typeface="Arial" charset="0"/>
              </a:rPr>
              <a:t> Bombardierungen</a:t>
            </a:r>
          </a:p>
        </p:txBody>
      </p:sp>
      <p:sp>
        <p:nvSpPr>
          <p:cNvPr id="20" name="Inhaltsplatzhalter 6">
            <a:extLst>
              <a:ext uri="{FF2B5EF4-FFF2-40B4-BE49-F238E27FC236}">
                <a16:creationId xmlns:a16="http://schemas.microsoft.com/office/drawing/2014/main" id="{01E2A582-DB09-4B8C-B818-2E3A5BE72F8E}"/>
              </a:ext>
            </a:extLst>
          </p:cNvPr>
          <p:cNvSpPr txBox="1">
            <a:spLocks/>
          </p:cNvSpPr>
          <p:nvPr/>
        </p:nvSpPr>
        <p:spPr>
          <a:xfrm>
            <a:off x="971549" y="3191372"/>
            <a:ext cx="5534025"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Der weitaus schwerwiegendste ist jener auf </a:t>
            </a:r>
            <a:r>
              <a:rPr lang="de-CH" sz="2400" b="1" dirty="0">
                <a:solidFill>
                  <a:schemeClr val="tx1"/>
                </a:solidFill>
                <a:latin typeface="Arial" charset="0"/>
                <a:ea typeface="Arial" charset="0"/>
                <a:cs typeface="Arial" charset="0"/>
              </a:rPr>
              <a:t>Schaffhausen</a:t>
            </a:r>
            <a:r>
              <a:rPr lang="de-CH" sz="2400" dirty="0">
                <a:solidFill>
                  <a:schemeClr val="tx1"/>
                </a:solidFill>
                <a:latin typeface="Arial" charset="0"/>
                <a:ea typeface="Arial" charset="0"/>
                <a:cs typeface="Arial" charset="0"/>
              </a:rPr>
              <a:t> am 1. April 1944, der 40 Tote fordert.</a:t>
            </a:r>
          </a:p>
        </p:txBody>
      </p:sp>
    </p:spTree>
    <p:extLst>
      <p:ext uri="{BB962C8B-B14F-4D97-AF65-F5344CB8AC3E}">
        <p14:creationId xmlns:p14="http://schemas.microsoft.com/office/powerpoint/2010/main" val="386091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Bildergebnis für Сталинград">
            <a:extLst>
              <a:ext uri="{FF2B5EF4-FFF2-40B4-BE49-F238E27FC236}">
                <a16:creationId xmlns:a16="http://schemas.microsoft.com/office/drawing/2014/main" id="{2243D7C6-C3F8-4096-8AA3-9828C354D6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542"/>
          <a:stretch/>
        </p:blipFill>
        <p:spPr bwMode="auto">
          <a:xfrm>
            <a:off x="0" y="0"/>
            <a:ext cx="1219200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Inhaltsplatzhalter 6"/>
          <p:cNvSpPr txBox="1">
            <a:spLocks/>
          </p:cNvSpPr>
          <p:nvPr/>
        </p:nvSpPr>
        <p:spPr>
          <a:xfrm>
            <a:off x="5743576" y="397273"/>
            <a:ext cx="6004020"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Die tägliche </a:t>
            </a:r>
            <a:r>
              <a:rPr lang="de-CH" sz="2400" b="1" dirty="0">
                <a:solidFill>
                  <a:schemeClr val="tx1"/>
                </a:solidFill>
                <a:latin typeface="Arial" charset="0"/>
                <a:ea typeface="Arial" charset="0"/>
                <a:cs typeface="Arial" charset="0"/>
              </a:rPr>
              <a:t>Lebensmittelration</a:t>
            </a:r>
            <a:r>
              <a:rPr lang="de-CH" sz="2400" dirty="0">
                <a:solidFill>
                  <a:schemeClr val="tx1"/>
                </a:solidFill>
                <a:latin typeface="Arial" charset="0"/>
                <a:ea typeface="Arial" charset="0"/>
                <a:cs typeface="Arial" charset="0"/>
              </a:rPr>
              <a:t> der Eingeschlossenen beträgt zwei Schnitten Brot und ein wenig Tee, gelegentlich eine dünne Suppe. </a:t>
            </a:r>
            <a:endParaRPr lang="de-DE" sz="2400" dirty="0">
              <a:solidFill>
                <a:schemeClr val="tx1"/>
              </a:solidFill>
              <a:latin typeface="Arial" charset="0"/>
              <a:ea typeface="Arial" charset="0"/>
              <a:cs typeface="Arial" charset="0"/>
            </a:endParaRPr>
          </a:p>
        </p:txBody>
      </p:sp>
      <p:sp>
        <p:nvSpPr>
          <p:cNvPr id="7" name="Textfeld 6"/>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8" name="Inhaltsplatzhalter 6">
            <a:extLst>
              <a:ext uri="{FF2B5EF4-FFF2-40B4-BE49-F238E27FC236}">
                <a16:creationId xmlns:a16="http://schemas.microsoft.com/office/drawing/2014/main" id="{D412CA1C-3029-46A1-B965-E389C3F6FBA2}"/>
              </a:ext>
            </a:extLst>
          </p:cNvPr>
          <p:cNvSpPr txBox="1">
            <a:spLocks/>
          </p:cNvSpPr>
          <p:nvPr/>
        </p:nvSpPr>
        <p:spPr>
          <a:xfrm>
            <a:off x="-2" y="4362134"/>
            <a:ext cx="4899547"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Schlacht um  </a:t>
            </a:r>
            <a:endParaRPr lang="de-DE" sz="6000" dirty="0">
              <a:solidFill>
                <a:schemeClr val="tx1"/>
              </a:solidFill>
              <a:latin typeface="Arial" charset="0"/>
              <a:ea typeface="Arial" charset="0"/>
              <a:cs typeface="Arial" charset="0"/>
            </a:endParaRPr>
          </a:p>
        </p:txBody>
      </p:sp>
      <p:sp>
        <p:nvSpPr>
          <p:cNvPr id="9" name="Inhaltsplatzhalter 6">
            <a:extLst>
              <a:ext uri="{FF2B5EF4-FFF2-40B4-BE49-F238E27FC236}">
                <a16:creationId xmlns:a16="http://schemas.microsoft.com/office/drawing/2014/main" id="{8FD41055-8E61-471A-AA18-4C687564B3CB}"/>
              </a:ext>
            </a:extLst>
          </p:cNvPr>
          <p:cNvSpPr txBox="1">
            <a:spLocks/>
          </p:cNvSpPr>
          <p:nvPr/>
        </p:nvSpPr>
        <p:spPr>
          <a:xfrm>
            <a:off x="0" y="5504410"/>
            <a:ext cx="402609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Stalingrad</a:t>
            </a:r>
            <a:endParaRPr lang="de-CH" altLang="de-DE" sz="6000" dirty="0">
              <a:solidFill>
                <a:schemeClr val="tx1"/>
              </a:solidFill>
              <a:latin typeface="Arial" charset="0"/>
              <a:cs typeface="Arial" charset="0"/>
            </a:endParaRPr>
          </a:p>
        </p:txBody>
      </p:sp>
      <p:sp>
        <p:nvSpPr>
          <p:cNvPr id="10" name="Inhaltsplatzhalter 6">
            <a:extLst>
              <a:ext uri="{FF2B5EF4-FFF2-40B4-BE49-F238E27FC236}">
                <a16:creationId xmlns:a16="http://schemas.microsoft.com/office/drawing/2014/main" id="{DFB20034-26A0-4731-BBFF-461ACB293B0D}"/>
              </a:ext>
            </a:extLst>
          </p:cNvPr>
          <p:cNvSpPr txBox="1">
            <a:spLocks/>
          </p:cNvSpPr>
          <p:nvPr/>
        </p:nvSpPr>
        <p:spPr>
          <a:xfrm>
            <a:off x="5743576" y="2035914"/>
            <a:ext cx="6004020"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Erste Todesfälle wegen </a:t>
            </a:r>
            <a:r>
              <a:rPr lang="de-CH" sz="2400" b="1" dirty="0">
                <a:solidFill>
                  <a:schemeClr val="tx1"/>
                </a:solidFill>
                <a:latin typeface="Arial" charset="0"/>
                <a:ea typeface="Arial" charset="0"/>
                <a:cs typeface="Arial" charset="0"/>
              </a:rPr>
              <a:t>Erschöpfung</a:t>
            </a:r>
            <a:r>
              <a:rPr lang="de-CH" sz="2400" dirty="0">
                <a:solidFill>
                  <a:schemeClr val="tx1"/>
                </a:solidFill>
                <a:latin typeface="Arial" charset="0"/>
                <a:ea typeface="Arial" charset="0"/>
                <a:cs typeface="Arial" charset="0"/>
              </a:rPr>
              <a:t> und </a:t>
            </a:r>
            <a:r>
              <a:rPr lang="de-CH" sz="2400" b="1" dirty="0">
                <a:solidFill>
                  <a:schemeClr val="tx1"/>
                </a:solidFill>
                <a:latin typeface="Arial" charset="0"/>
                <a:ea typeface="Arial" charset="0"/>
                <a:cs typeface="Arial" charset="0"/>
              </a:rPr>
              <a:t>Unterernährung</a:t>
            </a:r>
            <a:r>
              <a:rPr lang="de-CH" sz="2400" dirty="0">
                <a:solidFill>
                  <a:schemeClr val="tx1"/>
                </a:solidFill>
                <a:latin typeface="Arial" charset="0"/>
                <a:ea typeface="Arial" charset="0"/>
                <a:cs typeface="Arial" charset="0"/>
              </a:rPr>
              <a:t> treten ab Mitte Dezember auf.</a:t>
            </a:r>
            <a:endParaRPr lang="de-DE" sz="2400" dirty="0">
              <a:solidFill>
                <a:schemeClr val="tx1"/>
              </a:solidFill>
              <a:latin typeface="Arial" charset="0"/>
              <a:ea typeface="Arial" charset="0"/>
              <a:cs typeface="Arial" charset="0"/>
            </a:endParaRPr>
          </a:p>
        </p:txBody>
      </p:sp>
      <p:sp>
        <p:nvSpPr>
          <p:cNvPr id="11" name="Inhaltsplatzhalter 6">
            <a:extLst>
              <a:ext uri="{FF2B5EF4-FFF2-40B4-BE49-F238E27FC236}">
                <a16:creationId xmlns:a16="http://schemas.microsoft.com/office/drawing/2014/main" id="{B6C740A6-B432-469E-B481-C59EBC0CC4C2}"/>
              </a:ext>
            </a:extLst>
          </p:cNvPr>
          <p:cNvSpPr txBox="1">
            <a:spLocks/>
          </p:cNvSpPr>
          <p:nvPr/>
        </p:nvSpPr>
        <p:spPr>
          <a:xfrm>
            <a:off x="5743576" y="3342156"/>
            <a:ext cx="6004020"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Der russische Winter mit unter minus 40 Grad fordert ebenfalls Tausende Opfer unter den nur schlecht gegen die </a:t>
            </a:r>
            <a:r>
              <a:rPr lang="de-CH" sz="2400" b="1" dirty="0">
                <a:solidFill>
                  <a:schemeClr val="tx1"/>
                </a:solidFill>
                <a:latin typeface="Arial" charset="0"/>
                <a:ea typeface="Arial" charset="0"/>
                <a:cs typeface="Arial" charset="0"/>
              </a:rPr>
              <a:t>Kälte</a:t>
            </a:r>
            <a:r>
              <a:rPr lang="de-CH" sz="2400" dirty="0">
                <a:solidFill>
                  <a:schemeClr val="tx1"/>
                </a:solidFill>
                <a:latin typeface="Arial" charset="0"/>
                <a:ea typeface="Arial" charset="0"/>
                <a:cs typeface="Arial" charset="0"/>
              </a:rPr>
              <a:t> ausgerüsteten Wehrmachtssoldaten.</a:t>
            </a:r>
            <a:endParaRPr lang="de-DE" sz="24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393739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Inhaltsplatzhalter 6">
            <a:extLst>
              <a:ext uri="{FF2B5EF4-FFF2-40B4-BE49-F238E27FC236}">
                <a16:creationId xmlns:a16="http://schemas.microsoft.com/office/drawing/2014/main" id="{34DCF9C2-621D-478F-A680-AD2C52ABBC51}"/>
              </a:ext>
            </a:extLst>
          </p:cNvPr>
          <p:cNvSpPr txBox="1">
            <a:spLocks/>
          </p:cNvSpPr>
          <p:nvPr/>
        </p:nvSpPr>
        <p:spPr>
          <a:xfrm>
            <a:off x="393978" y="649620"/>
            <a:ext cx="4201397" cy="2086725"/>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Weil die Einfuhrmöglichkeiten immer geringer werden, droht eine </a:t>
            </a:r>
            <a:r>
              <a:rPr lang="de-CH" sz="2400" b="1" dirty="0">
                <a:solidFill>
                  <a:schemeClr val="tx1"/>
                </a:solidFill>
                <a:latin typeface="Arial" charset="0"/>
                <a:ea typeface="Arial" charset="0"/>
                <a:cs typeface="Arial" charset="0"/>
              </a:rPr>
              <a:t>Knappheit</a:t>
            </a:r>
            <a:r>
              <a:rPr lang="de-CH" sz="2400" dirty="0">
                <a:solidFill>
                  <a:schemeClr val="tx1"/>
                </a:solidFill>
                <a:latin typeface="Arial" charset="0"/>
                <a:ea typeface="Arial" charset="0"/>
                <a:cs typeface="Arial" charset="0"/>
              </a:rPr>
              <a:t> an vielen Lebensmitteln, Schuhen, Kleidern und anderen Gebrauchsgegenständen.</a:t>
            </a:r>
          </a:p>
        </p:txBody>
      </p:sp>
      <p:sp>
        <p:nvSpPr>
          <p:cNvPr id="11" name="Textfeld 10">
            <a:extLst>
              <a:ext uri="{FF2B5EF4-FFF2-40B4-BE49-F238E27FC236}">
                <a16:creationId xmlns:a16="http://schemas.microsoft.com/office/drawing/2014/main" id="{16D11B6E-B2F1-42F1-BE52-EF60514AD2FA}"/>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4" name="Inhaltsplatzhalter 6">
            <a:extLst>
              <a:ext uri="{FF2B5EF4-FFF2-40B4-BE49-F238E27FC236}">
                <a16:creationId xmlns:a16="http://schemas.microsoft.com/office/drawing/2014/main" id="{10BC3A79-37EF-47B3-8AA7-A46A9F6A7174}"/>
              </a:ext>
            </a:extLst>
          </p:cNvPr>
          <p:cNvSpPr txBox="1">
            <a:spLocks/>
          </p:cNvSpPr>
          <p:nvPr/>
        </p:nvSpPr>
        <p:spPr>
          <a:xfrm>
            <a:off x="0" y="5206572"/>
            <a:ext cx="4989357"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6000" dirty="0">
                <a:solidFill>
                  <a:schemeClr val="tx1"/>
                </a:solidFill>
                <a:latin typeface="Arial" charset="0"/>
                <a:ea typeface="Arial" charset="0"/>
                <a:cs typeface="Arial" charset="0"/>
              </a:rPr>
              <a:t> Rationierung</a:t>
            </a:r>
          </a:p>
        </p:txBody>
      </p:sp>
      <p:sp>
        <p:nvSpPr>
          <p:cNvPr id="20" name="Inhaltsplatzhalter 6">
            <a:extLst>
              <a:ext uri="{FF2B5EF4-FFF2-40B4-BE49-F238E27FC236}">
                <a16:creationId xmlns:a16="http://schemas.microsoft.com/office/drawing/2014/main" id="{01E2A582-DB09-4B8C-B818-2E3A5BE72F8E}"/>
              </a:ext>
            </a:extLst>
          </p:cNvPr>
          <p:cNvSpPr txBox="1">
            <a:spLocks/>
          </p:cNvSpPr>
          <p:nvPr/>
        </p:nvSpPr>
        <p:spPr>
          <a:xfrm>
            <a:off x="393978" y="3020033"/>
            <a:ext cx="4201397"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Deshalb gibt es von 1939 bis 1948 eine </a:t>
            </a:r>
            <a:r>
              <a:rPr lang="de-CH" sz="2400" b="1" dirty="0">
                <a:solidFill>
                  <a:schemeClr val="tx1"/>
                </a:solidFill>
                <a:latin typeface="Arial" charset="0"/>
                <a:ea typeface="Arial" charset="0"/>
                <a:cs typeface="Arial" charset="0"/>
              </a:rPr>
              <a:t>Rationierung</a:t>
            </a:r>
            <a:r>
              <a:rPr lang="de-CH" sz="2400" dirty="0">
                <a:solidFill>
                  <a:schemeClr val="tx1"/>
                </a:solidFill>
                <a:latin typeface="Arial" charset="0"/>
                <a:ea typeface="Arial" charset="0"/>
                <a:cs typeface="Arial" charset="0"/>
              </a:rPr>
              <a:t>.</a:t>
            </a:r>
          </a:p>
        </p:txBody>
      </p:sp>
      <p:pic>
        <p:nvPicPr>
          <p:cNvPr id="11266" name="Picture 2" descr="Bildergebnis für schweiz zweiter weltkrieg">
            <a:extLst>
              <a:ext uri="{FF2B5EF4-FFF2-40B4-BE49-F238E27FC236}">
                <a16:creationId xmlns:a16="http://schemas.microsoft.com/office/drawing/2014/main" id="{3E08D3A0-C8B4-4C75-90BC-C73036B74C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9357" y="1135618"/>
            <a:ext cx="7202643" cy="5283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17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Bildergebnis für flüchtlinge zweiter weltkrieg">
            <a:extLst>
              <a:ext uri="{FF2B5EF4-FFF2-40B4-BE49-F238E27FC236}">
                <a16:creationId xmlns:a16="http://schemas.microsoft.com/office/drawing/2014/main" id="{403B8F75-AC72-4710-A92C-566A1F9109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8575" y="-3285"/>
            <a:ext cx="4562475" cy="6886755"/>
          </a:xfrm>
          <a:prstGeom prst="rect">
            <a:avLst/>
          </a:prstGeom>
          <a:noFill/>
          <a:extLst>
            <a:ext uri="{909E8E84-426E-40DD-AFC4-6F175D3DCCD1}">
              <a14:hiddenFill xmlns:a14="http://schemas.microsoft.com/office/drawing/2010/main">
                <a:solidFill>
                  <a:srgbClr val="FFFFFF"/>
                </a:solidFill>
              </a14:hiddenFill>
            </a:ext>
          </a:extLst>
        </p:spPr>
      </p:pic>
      <p:sp>
        <p:nvSpPr>
          <p:cNvPr id="16" name="Inhaltsplatzhalter 6">
            <a:extLst>
              <a:ext uri="{FF2B5EF4-FFF2-40B4-BE49-F238E27FC236}">
                <a16:creationId xmlns:a16="http://schemas.microsoft.com/office/drawing/2014/main" id="{34DCF9C2-621D-478F-A680-AD2C52ABBC51}"/>
              </a:ext>
            </a:extLst>
          </p:cNvPr>
          <p:cNvSpPr txBox="1">
            <a:spLocks/>
          </p:cNvSpPr>
          <p:nvPr/>
        </p:nvSpPr>
        <p:spPr>
          <a:xfrm>
            <a:off x="936903" y="483465"/>
            <a:ext cx="5940147"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Viele Verfolgte versuchen, in die Schweiz zu fliehen.</a:t>
            </a:r>
          </a:p>
        </p:txBody>
      </p:sp>
      <p:sp>
        <p:nvSpPr>
          <p:cNvPr id="11" name="Textfeld 10">
            <a:extLst>
              <a:ext uri="{FF2B5EF4-FFF2-40B4-BE49-F238E27FC236}">
                <a16:creationId xmlns:a16="http://schemas.microsoft.com/office/drawing/2014/main" id="{16D11B6E-B2F1-42F1-BE52-EF60514AD2FA}"/>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4" name="Inhaltsplatzhalter 6">
            <a:extLst>
              <a:ext uri="{FF2B5EF4-FFF2-40B4-BE49-F238E27FC236}">
                <a16:creationId xmlns:a16="http://schemas.microsoft.com/office/drawing/2014/main" id="{10BC3A79-37EF-47B3-8AA7-A46A9F6A7174}"/>
              </a:ext>
            </a:extLst>
          </p:cNvPr>
          <p:cNvSpPr txBox="1">
            <a:spLocks/>
          </p:cNvSpPr>
          <p:nvPr/>
        </p:nvSpPr>
        <p:spPr>
          <a:xfrm>
            <a:off x="0" y="5206572"/>
            <a:ext cx="4989357"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6000" dirty="0">
                <a:solidFill>
                  <a:schemeClr val="tx1"/>
                </a:solidFill>
                <a:latin typeface="Arial" charset="0"/>
                <a:ea typeface="Arial" charset="0"/>
                <a:cs typeface="Arial" charset="0"/>
              </a:rPr>
              <a:t> Flüchtlinge</a:t>
            </a:r>
          </a:p>
        </p:txBody>
      </p:sp>
      <p:sp>
        <p:nvSpPr>
          <p:cNvPr id="20" name="Inhaltsplatzhalter 6">
            <a:extLst>
              <a:ext uri="{FF2B5EF4-FFF2-40B4-BE49-F238E27FC236}">
                <a16:creationId xmlns:a16="http://schemas.microsoft.com/office/drawing/2014/main" id="{01E2A582-DB09-4B8C-B818-2E3A5BE72F8E}"/>
              </a:ext>
            </a:extLst>
          </p:cNvPr>
          <p:cNvSpPr txBox="1">
            <a:spLocks/>
          </p:cNvSpPr>
          <p:nvPr/>
        </p:nvSpPr>
        <p:spPr>
          <a:xfrm>
            <a:off x="936900" y="1422444"/>
            <a:ext cx="5940150"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Ein Recht auf Aufnahme haben aber nur fremde </a:t>
            </a:r>
            <a:r>
              <a:rPr lang="de-CH" sz="2400" b="1" dirty="0">
                <a:solidFill>
                  <a:schemeClr val="tx1"/>
                </a:solidFill>
                <a:latin typeface="Arial" charset="0"/>
                <a:ea typeface="Arial" charset="0"/>
                <a:cs typeface="Arial" charset="0"/>
              </a:rPr>
              <a:t>Soldaten</a:t>
            </a:r>
            <a:r>
              <a:rPr lang="de-CH" sz="2400" dirty="0">
                <a:solidFill>
                  <a:schemeClr val="tx1"/>
                </a:solidFill>
                <a:latin typeface="Arial" charset="0"/>
                <a:ea typeface="Arial" charset="0"/>
                <a:cs typeface="Arial" charset="0"/>
              </a:rPr>
              <a:t> und </a:t>
            </a:r>
            <a:r>
              <a:rPr lang="de-CH" sz="2400" b="1" dirty="0">
                <a:solidFill>
                  <a:schemeClr val="tx1"/>
                </a:solidFill>
                <a:latin typeface="Arial" charset="0"/>
                <a:ea typeface="Arial" charset="0"/>
                <a:cs typeface="Arial" charset="0"/>
              </a:rPr>
              <a:t>politisch Verfolgte</a:t>
            </a:r>
            <a:r>
              <a:rPr lang="de-CH" sz="2400" dirty="0">
                <a:solidFill>
                  <a:schemeClr val="tx1"/>
                </a:solidFill>
                <a:latin typeface="Arial" charset="0"/>
                <a:ea typeface="Arial" charset="0"/>
                <a:cs typeface="Arial" charset="0"/>
              </a:rPr>
              <a:t>.</a:t>
            </a:r>
          </a:p>
        </p:txBody>
      </p:sp>
      <p:sp>
        <p:nvSpPr>
          <p:cNvPr id="7" name="Inhaltsplatzhalter 6">
            <a:extLst>
              <a:ext uri="{FF2B5EF4-FFF2-40B4-BE49-F238E27FC236}">
                <a16:creationId xmlns:a16="http://schemas.microsoft.com/office/drawing/2014/main" id="{A6909B0F-2AD1-4FB7-ADC3-E9AC00273F2F}"/>
              </a:ext>
            </a:extLst>
          </p:cNvPr>
          <p:cNvSpPr txBox="1">
            <a:spLocks/>
          </p:cNvSpPr>
          <p:nvPr/>
        </p:nvSpPr>
        <p:spPr>
          <a:xfrm>
            <a:off x="936899" y="2357931"/>
            <a:ext cx="5940151" cy="424732"/>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b="1" dirty="0">
                <a:solidFill>
                  <a:schemeClr val="tx1"/>
                </a:solidFill>
                <a:latin typeface="Arial" charset="0"/>
                <a:ea typeface="Arial" charset="0"/>
                <a:cs typeface="Arial" charset="0"/>
              </a:rPr>
              <a:t>Juden</a:t>
            </a:r>
            <a:r>
              <a:rPr lang="de-CH" sz="2400" dirty="0">
                <a:solidFill>
                  <a:schemeClr val="tx1"/>
                </a:solidFill>
                <a:latin typeface="Arial" charset="0"/>
                <a:ea typeface="Arial" charset="0"/>
                <a:cs typeface="Arial" charset="0"/>
              </a:rPr>
              <a:t> gelten nicht als politisch verfolgt.</a:t>
            </a:r>
          </a:p>
        </p:txBody>
      </p:sp>
      <p:sp>
        <p:nvSpPr>
          <p:cNvPr id="8" name="Inhaltsplatzhalter 6">
            <a:extLst>
              <a:ext uri="{FF2B5EF4-FFF2-40B4-BE49-F238E27FC236}">
                <a16:creationId xmlns:a16="http://schemas.microsoft.com/office/drawing/2014/main" id="{023197A9-CFDE-4891-A9BC-072F89084A68}"/>
              </a:ext>
            </a:extLst>
          </p:cNvPr>
          <p:cNvSpPr txBox="1">
            <a:spLocks/>
          </p:cNvSpPr>
          <p:nvPr/>
        </p:nvSpPr>
        <p:spPr>
          <a:xfrm>
            <a:off x="936898" y="2962280"/>
            <a:ext cx="5940152"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Obwohl die Bereitschaft, Flüchtlinge aufzunehmen, vielerorts nicht gross ist, befinden sich bei Kriegsende immerhin </a:t>
            </a:r>
            <a:r>
              <a:rPr lang="de-CH" sz="2400" b="1" dirty="0">
                <a:solidFill>
                  <a:schemeClr val="tx1"/>
                </a:solidFill>
                <a:latin typeface="Arial" charset="0"/>
                <a:ea typeface="Arial" charset="0"/>
                <a:cs typeface="Arial" charset="0"/>
              </a:rPr>
              <a:t>100’000 Flüchtlinge </a:t>
            </a:r>
            <a:r>
              <a:rPr lang="de-CH" sz="2400" dirty="0">
                <a:solidFill>
                  <a:schemeClr val="tx1"/>
                </a:solidFill>
                <a:latin typeface="Arial" charset="0"/>
                <a:ea typeface="Arial" charset="0"/>
                <a:cs typeface="Arial" charset="0"/>
              </a:rPr>
              <a:t>in der Schweiz.</a:t>
            </a:r>
          </a:p>
        </p:txBody>
      </p:sp>
    </p:spTree>
    <p:extLst>
      <p:ext uri="{BB962C8B-B14F-4D97-AF65-F5344CB8AC3E}">
        <p14:creationId xmlns:p14="http://schemas.microsoft.com/office/powerpoint/2010/main" val="323485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7" grpId="0" animBg="1"/>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6"/>
          <p:cNvSpPr txBox="1">
            <a:spLocks/>
          </p:cNvSpPr>
          <p:nvPr/>
        </p:nvSpPr>
        <p:spPr>
          <a:xfrm>
            <a:off x="8595360" y="4968652"/>
            <a:ext cx="3596640" cy="923330"/>
          </a:xfrm>
          <a:prstGeom prst="rect">
            <a:avLst/>
          </a:prstGeom>
          <a:solidFill>
            <a:schemeClr val="bg2">
              <a:alpha val="50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6000" dirty="0">
                <a:solidFill>
                  <a:schemeClr val="tx1"/>
                </a:solidFill>
                <a:latin typeface="Arial" charset="0"/>
                <a:ea typeface="Arial" charset="0"/>
                <a:cs typeface="Arial" charset="0"/>
              </a:rPr>
              <a:t> </a:t>
            </a:r>
            <a:r>
              <a:rPr lang="de-DE" sz="6000" dirty="0" err="1">
                <a:solidFill>
                  <a:schemeClr val="tx1"/>
                </a:solidFill>
                <a:latin typeface="Arial" charset="0"/>
                <a:ea typeface="Arial" charset="0"/>
                <a:cs typeface="Arial" charset="0"/>
              </a:rPr>
              <a:t>kahoot</a:t>
            </a:r>
            <a:endParaRPr lang="de-DE" sz="6000" dirty="0">
              <a:solidFill>
                <a:schemeClr val="tx1"/>
              </a:solidFill>
              <a:latin typeface="Arial" charset="0"/>
              <a:ea typeface="Arial" charset="0"/>
              <a:cs typeface="Arial" charset="0"/>
            </a:endParaRPr>
          </a:p>
        </p:txBody>
      </p:sp>
      <p:sp>
        <p:nvSpPr>
          <p:cNvPr id="9" name="Textfeld 8"/>
          <p:cNvSpPr txBox="1"/>
          <p:nvPr/>
        </p:nvSpPr>
        <p:spPr>
          <a:xfrm>
            <a:off x="9879106" y="6382870"/>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0" name="Inhaltsplatzhalter 6"/>
          <p:cNvSpPr txBox="1">
            <a:spLocks/>
          </p:cNvSpPr>
          <p:nvPr/>
        </p:nvSpPr>
        <p:spPr>
          <a:xfrm>
            <a:off x="9083060" y="438061"/>
            <a:ext cx="2544240" cy="1421928"/>
          </a:xfrm>
          <a:prstGeom prst="rect">
            <a:avLst/>
          </a:prstGeom>
          <a:solidFill>
            <a:schemeClr val="bg2">
              <a:alpha val="50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Über diese Präsentation gibt es ein </a:t>
            </a:r>
            <a:r>
              <a:rPr lang="de-CH" sz="2400" dirty="0" err="1">
                <a:solidFill>
                  <a:schemeClr val="tx1"/>
                </a:solidFill>
                <a:latin typeface="Arial" charset="0"/>
                <a:ea typeface="Arial" charset="0"/>
                <a:cs typeface="Arial" charset="0"/>
              </a:rPr>
              <a:t>kahoot</a:t>
            </a:r>
            <a:r>
              <a:rPr lang="de-CH" sz="2400" dirty="0">
                <a:solidFill>
                  <a:schemeClr val="tx1"/>
                </a:solidFill>
                <a:latin typeface="Arial" charset="0"/>
                <a:ea typeface="Arial" charset="0"/>
                <a:cs typeface="Arial" charset="0"/>
              </a:rPr>
              <a:t>-Quiz!</a:t>
            </a:r>
            <a:endParaRPr lang="de-DE" sz="2400" dirty="0">
              <a:solidFill>
                <a:schemeClr val="tx1"/>
              </a:solidFill>
              <a:latin typeface="Arial" charset="0"/>
              <a:ea typeface="Arial" charset="0"/>
              <a:cs typeface="Arial" charset="0"/>
            </a:endParaRPr>
          </a:p>
        </p:txBody>
      </p:sp>
      <p:pic>
        <p:nvPicPr>
          <p:cNvPr id="1028" name="Picture 4" descr="Bildergebnis für kaho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966075"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Inhaltsplatzhalter 6"/>
          <p:cNvSpPr txBox="1">
            <a:spLocks/>
          </p:cNvSpPr>
          <p:nvPr/>
        </p:nvSpPr>
        <p:spPr>
          <a:xfrm>
            <a:off x="9083060" y="2058640"/>
            <a:ext cx="2544240" cy="2547364"/>
          </a:xfrm>
          <a:prstGeom prst="rect">
            <a:avLst/>
          </a:prstGeom>
          <a:solidFill>
            <a:schemeClr val="bg2">
              <a:alpha val="50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Das Battle startet hier:</a:t>
            </a:r>
          </a:p>
          <a:p>
            <a:pPr marL="0" indent="0">
              <a:buNone/>
            </a:pPr>
            <a:r>
              <a:rPr lang="de-DE" sz="2400" dirty="0">
                <a:solidFill>
                  <a:schemeClr val="tx1"/>
                </a:solidFill>
                <a:latin typeface="Arial" panose="020B0604020202020204" pitchFamily="34" charset="0"/>
                <a:ea typeface="Arial" charset="0"/>
                <a:cs typeface="Arial" panose="020B0604020202020204" pitchFamily="34" charset="0"/>
                <a:hlinkClick r:id="rId4"/>
              </a:rPr>
              <a:t>https://play.kahoot.it/#/k/5c16ceeb-de14-499e-99b9-9c0d36a335ad</a:t>
            </a:r>
            <a:r>
              <a:rPr lang="de-DE" sz="2400" dirty="0">
                <a:solidFill>
                  <a:schemeClr val="tx1"/>
                </a:solidFill>
                <a:latin typeface="Arial" panose="020B0604020202020204" pitchFamily="34" charset="0"/>
                <a:ea typeface="Arial" charset="0"/>
                <a:cs typeface="Arial" panose="020B0604020202020204" pitchFamily="34" charset="0"/>
              </a:rPr>
              <a:t> </a:t>
            </a:r>
          </a:p>
        </p:txBody>
      </p:sp>
    </p:spTree>
    <p:extLst>
      <p:ext uri="{BB962C8B-B14F-4D97-AF65-F5344CB8AC3E}">
        <p14:creationId xmlns:p14="http://schemas.microsoft.com/office/powerpoint/2010/main" val="422930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Bildergebnis für battle of stalingrad">
            <a:extLst>
              <a:ext uri="{FF2B5EF4-FFF2-40B4-BE49-F238E27FC236}">
                <a16:creationId xmlns:a16="http://schemas.microsoft.com/office/drawing/2014/main" id="{2BCF9E5E-C200-4B51-84E0-B2A6009A3E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2" t="2567" b="10933"/>
          <a:stretch/>
        </p:blipFill>
        <p:spPr bwMode="auto">
          <a:xfrm>
            <a:off x="-2"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Inhaltsplatzhalter 6"/>
          <p:cNvSpPr txBox="1">
            <a:spLocks/>
          </p:cNvSpPr>
          <p:nvPr/>
        </p:nvSpPr>
        <p:spPr>
          <a:xfrm>
            <a:off x="5743576" y="397273"/>
            <a:ext cx="6004020"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Am 31. Januar 1943 </a:t>
            </a:r>
            <a:r>
              <a:rPr lang="de-CH" sz="2400" b="1" dirty="0">
                <a:solidFill>
                  <a:schemeClr val="tx1"/>
                </a:solidFill>
                <a:latin typeface="Arial" charset="0"/>
                <a:ea typeface="Arial" charset="0"/>
                <a:cs typeface="Arial" charset="0"/>
              </a:rPr>
              <a:t>kapituliert</a:t>
            </a:r>
            <a:r>
              <a:rPr lang="de-CH" sz="2400" dirty="0">
                <a:solidFill>
                  <a:schemeClr val="tx1"/>
                </a:solidFill>
                <a:latin typeface="Arial" charset="0"/>
                <a:ea typeface="Arial" charset="0"/>
                <a:cs typeface="Arial" charset="0"/>
              </a:rPr>
              <a:t> General Friedrich Paulus.</a:t>
            </a:r>
            <a:endParaRPr lang="de-DE" sz="2400" dirty="0">
              <a:solidFill>
                <a:schemeClr val="tx1"/>
              </a:solidFill>
              <a:latin typeface="Arial" charset="0"/>
              <a:ea typeface="Arial" charset="0"/>
              <a:cs typeface="Arial" charset="0"/>
            </a:endParaRPr>
          </a:p>
        </p:txBody>
      </p:sp>
      <p:sp>
        <p:nvSpPr>
          <p:cNvPr id="7" name="Textfeld 6"/>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8" name="Inhaltsplatzhalter 6">
            <a:extLst>
              <a:ext uri="{FF2B5EF4-FFF2-40B4-BE49-F238E27FC236}">
                <a16:creationId xmlns:a16="http://schemas.microsoft.com/office/drawing/2014/main" id="{D412CA1C-3029-46A1-B965-E389C3F6FBA2}"/>
              </a:ext>
            </a:extLst>
          </p:cNvPr>
          <p:cNvSpPr txBox="1">
            <a:spLocks/>
          </p:cNvSpPr>
          <p:nvPr/>
        </p:nvSpPr>
        <p:spPr>
          <a:xfrm>
            <a:off x="-2" y="4362134"/>
            <a:ext cx="4899547"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Schlacht um  </a:t>
            </a:r>
            <a:endParaRPr lang="de-DE" sz="6000" dirty="0">
              <a:solidFill>
                <a:schemeClr val="tx1"/>
              </a:solidFill>
              <a:latin typeface="Arial" charset="0"/>
              <a:ea typeface="Arial" charset="0"/>
              <a:cs typeface="Arial" charset="0"/>
            </a:endParaRPr>
          </a:p>
        </p:txBody>
      </p:sp>
      <p:sp>
        <p:nvSpPr>
          <p:cNvPr id="9" name="Inhaltsplatzhalter 6">
            <a:extLst>
              <a:ext uri="{FF2B5EF4-FFF2-40B4-BE49-F238E27FC236}">
                <a16:creationId xmlns:a16="http://schemas.microsoft.com/office/drawing/2014/main" id="{8FD41055-8E61-471A-AA18-4C687564B3CB}"/>
              </a:ext>
            </a:extLst>
          </p:cNvPr>
          <p:cNvSpPr txBox="1">
            <a:spLocks/>
          </p:cNvSpPr>
          <p:nvPr/>
        </p:nvSpPr>
        <p:spPr>
          <a:xfrm>
            <a:off x="0" y="5504410"/>
            <a:ext cx="402609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Stalingrad</a:t>
            </a:r>
            <a:endParaRPr lang="de-CH" altLang="de-DE" sz="6000" dirty="0">
              <a:solidFill>
                <a:schemeClr val="tx1"/>
              </a:solidFill>
              <a:latin typeface="Arial" charset="0"/>
              <a:cs typeface="Arial" charset="0"/>
            </a:endParaRPr>
          </a:p>
        </p:txBody>
      </p:sp>
      <p:sp>
        <p:nvSpPr>
          <p:cNvPr id="10" name="Inhaltsplatzhalter 6">
            <a:extLst>
              <a:ext uri="{FF2B5EF4-FFF2-40B4-BE49-F238E27FC236}">
                <a16:creationId xmlns:a16="http://schemas.microsoft.com/office/drawing/2014/main" id="{DFB20034-26A0-4731-BBFF-461ACB293B0D}"/>
              </a:ext>
            </a:extLst>
          </p:cNvPr>
          <p:cNvSpPr txBox="1">
            <a:spLocks/>
          </p:cNvSpPr>
          <p:nvPr/>
        </p:nvSpPr>
        <p:spPr>
          <a:xfrm>
            <a:off x="5743576" y="1391977"/>
            <a:ext cx="6004020"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150’000 deutsche Soldaten sind im Kessel den Kämpfen, der Kälte oder dem Hunger zum Opfer gefallen. </a:t>
            </a:r>
            <a:endParaRPr lang="de-DE" sz="2400" dirty="0">
              <a:solidFill>
                <a:schemeClr val="tx1"/>
              </a:solidFill>
              <a:latin typeface="Arial" charset="0"/>
              <a:ea typeface="Arial" charset="0"/>
              <a:cs typeface="Arial" charset="0"/>
            </a:endParaRPr>
          </a:p>
        </p:txBody>
      </p:sp>
      <p:sp>
        <p:nvSpPr>
          <p:cNvPr id="11" name="Inhaltsplatzhalter 6">
            <a:extLst>
              <a:ext uri="{FF2B5EF4-FFF2-40B4-BE49-F238E27FC236}">
                <a16:creationId xmlns:a16="http://schemas.microsoft.com/office/drawing/2014/main" id="{B6C740A6-B432-469E-B481-C59EBC0CC4C2}"/>
              </a:ext>
            </a:extLst>
          </p:cNvPr>
          <p:cNvSpPr txBox="1">
            <a:spLocks/>
          </p:cNvSpPr>
          <p:nvPr/>
        </p:nvSpPr>
        <p:spPr>
          <a:xfrm>
            <a:off x="5743576" y="2719080"/>
            <a:ext cx="6004020"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91’000 Mann geraten in sowjetische </a:t>
            </a:r>
            <a:r>
              <a:rPr lang="de-CH" sz="2400" b="1" dirty="0">
                <a:solidFill>
                  <a:schemeClr val="tx1"/>
                </a:solidFill>
                <a:latin typeface="Arial" charset="0"/>
                <a:ea typeface="Arial" charset="0"/>
                <a:cs typeface="Arial" charset="0"/>
              </a:rPr>
              <a:t>Kriegsgefangenschaft</a:t>
            </a:r>
            <a:r>
              <a:rPr lang="de-CH" sz="2400" dirty="0">
                <a:solidFill>
                  <a:schemeClr val="tx1"/>
                </a:solidFill>
                <a:latin typeface="Arial" charset="0"/>
                <a:ea typeface="Arial" charset="0"/>
                <a:cs typeface="Arial" charset="0"/>
              </a:rPr>
              <a:t>, aus der nur 6’000 Überlebende zurückkehren.</a:t>
            </a:r>
            <a:endParaRPr lang="de-DE" sz="24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76221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12"/>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7" name="Inhaltsplatzhalter 6"/>
          <p:cNvSpPr txBox="1">
            <a:spLocks/>
          </p:cNvSpPr>
          <p:nvPr/>
        </p:nvSpPr>
        <p:spPr>
          <a:xfrm>
            <a:off x="1367185" y="983202"/>
            <a:ext cx="9457630" cy="4891596"/>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de-CH" altLang="de-DE" sz="2400" dirty="0">
                <a:solidFill>
                  <a:schemeClr val="tx1"/>
                </a:solidFill>
                <a:latin typeface="Arial" charset="0"/>
                <a:cs typeface="Arial" charset="0"/>
              </a:rPr>
              <a:t>«Hätte diese Industriestadt an der Wolga nicht den Namen des sowjetischen Diktators getragen, vielleicht wären nicht mehrere Zehntausend Rotarmisten in den Strassen gestorben, wäre sie selbst nicht in Trümmer gelegt worden.</a:t>
            </a:r>
          </a:p>
          <a:p>
            <a:pPr marL="0" indent="0" algn="ctr">
              <a:buNone/>
            </a:pPr>
            <a:r>
              <a:rPr lang="de-CH" altLang="de-DE" sz="2400" dirty="0">
                <a:solidFill>
                  <a:schemeClr val="tx1"/>
                </a:solidFill>
                <a:latin typeface="Arial" charset="0"/>
                <a:cs typeface="Arial" charset="0"/>
              </a:rPr>
              <a:t>So aber wird Stalingrad zum Symbol und zum Mythos, verfolgen Menschen in zwei Diktaturen den Verlauf der Schlacht, als werde hier bereits der Krieg entschieden. Wird auf den Ruinen der Stadt das riesige Denkmal des sowjetischen Mutterlandes entstehen. Und werden die Nationalsozialisten eine Legende erfinden von deutschen Helden, die in ihren Mauern den Opfertod gestorben sind.» </a:t>
            </a:r>
            <a:br>
              <a:rPr lang="de-CH" altLang="de-DE" sz="2400" dirty="0">
                <a:solidFill>
                  <a:schemeClr val="tx1"/>
                </a:solidFill>
                <a:latin typeface="Arial" charset="0"/>
                <a:cs typeface="Arial" charset="0"/>
              </a:rPr>
            </a:br>
            <a:endParaRPr lang="de-CH" altLang="de-DE" sz="2400" i="1" dirty="0">
              <a:solidFill>
                <a:schemeClr val="tx1"/>
              </a:solidFill>
              <a:latin typeface="Arial" charset="0"/>
              <a:cs typeface="Arial" charset="0"/>
            </a:endParaRPr>
          </a:p>
          <a:p>
            <a:pPr marL="0" indent="0" algn="ctr">
              <a:buNone/>
            </a:pPr>
            <a:r>
              <a:rPr lang="de-CH" sz="1800" dirty="0">
                <a:solidFill>
                  <a:schemeClr val="tx1"/>
                </a:solidFill>
                <a:latin typeface="Arial" charset="0"/>
                <a:ea typeface="Arial" charset="0"/>
                <a:cs typeface="Arial" charset="0"/>
              </a:rPr>
              <a:t>Gesa Gottschalk, Stalingrad, in: </a:t>
            </a:r>
            <a:r>
              <a:rPr lang="de-CH" sz="1800" dirty="0" err="1">
                <a:solidFill>
                  <a:schemeClr val="tx1"/>
                </a:solidFill>
                <a:latin typeface="Arial" charset="0"/>
                <a:ea typeface="Arial" charset="0"/>
                <a:cs typeface="Arial" charset="0"/>
              </a:rPr>
              <a:t>Geo</a:t>
            </a:r>
            <a:r>
              <a:rPr lang="de-CH" sz="1800" dirty="0">
                <a:solidFill>
                  <a:schemeClr val="tx1"/>
                </a:solidFill>
                <a:latin typeface="Arial" charset="0"/>
                <a:ea typeface="Arial" charset="0"/>
                <a:cs typeface="Arial" charset="0"/>
              </a:rPr>
              <a:t> Epoche, Der Zweite Weltkrieg, Teil 1, Nr. 42, 2010, S. 166.</a:t>
            </a:r>
            <a:endParaRPr lang="de-DE" sz="18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496924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Bildergebnis für casablanca conference">
            <a:extLst>
              <a:ext uri="{FF2B5EF4-FFF2-40B4-BE49-F238E27FC236}">
                <a16:creationId xmlns:a16="http://schemas.microsoft.com/office/drawing/2014/main" id="{65F850DB-B84D-4BDC-8E53-DEE5DFD647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46" r="14087"/>
          <a:stretch/>
        </p:blipFill>
        <p:spPr bwMode="auto">
          <a:xfrm>
            <a:off x="4876800" y="-3284"/>
            <a:ext cx="7315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Inhaltsplatzhalter 6"/>
          <p:cNvSpPr txBox="1">
            <a:spLocks/>
          </p:cNvSpPr>
          <p:nvPr/>
        </p:nvSpPr>
        <p:spPr>
          <a:xfrm>
            <a:off x="304788" y="268678"/>
            <a:ext cx="4351297" cy="1754326"/>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Bei der Casablanca-Konferenz im Januar 1943 verlangen die Alliierten die </a:t>
            </a:r>
            <a:r>
              <a:rPr lang="de-CH" sz="2400" b="1" dirty="0">
                <a:solidFill>
                  <a:schemeClr val="tx1"/>
                </a:solidFill>
                <a:latin typeface="Arial" charset="0"/>
                <a:ea typeface="Arial" charset="0"/>
                <a:cs typeface="Arial" charset="0"/>
              </a:rPr>
              <a:t>bedingungslose Kapitulation </a:t>
            </a:r>
            <a:r>
              <a:rPr lang="de-CH" sz="2400" dirty="0">
                <a:solidFill>
                  <a:schemeClr val="tx1"/>
                </a:solidFill>
                <a:latin typeface="Arial" charset="0"/>
                <a:ea typeface="Arial" charset="0"/>
                <a:cs typeface="Arial" charset="0"/>
              </a:rPr>
              <a:t>des Deutschen Reiches.</a:t>
            </a:r>
            <a:endParaRPr lang="de-DE" sz="2400" dirty="0">
              <a:solidFill>
                <a:schemeClr val="tx1"/>
              </a:solidFill>
              <a:latin typeface="Arial" charset="0"/>
              <a:ea typeface="Arial" charset="0"/>
              <a:cs typeface="Arial" charset="0"/>
            </a:endParaRPr>
          </a:p>
        </p:txBody>
      </p:sp>
      <p:sp>
        <p:nvSpPr>
          <p:cNvPr id="7" name="Textfeld 6"/>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8" name="Inhaltsplatzhalter 6">
            <a:extLst>
              <a:ext uri="{FF2B5EF4-FFF2-40B4-BE49-F238E27FC236}">
                <a16:creationId xmlns:a16="http://schemas.microsoft.com/office/drawing/2014/main" id="{D412CA1C-3029-46A1-B965-E389C3F6FBA2}"/>
              </a:ext>
            </a:extLst>
          </p:cNvPr>
          <p:cNvSpPr txBox="1">
            <a:spLocks/>
          </p:cNvSpPr>
          <p:nvPr/>
        </p:nvSpPr>
        <p:spPr>
          <a:xfrm>
            <a:off x="-1" y="4362134"/>
            <a:ext cx="4698126"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Casablanca-</a:t>
            </a:r>
            <a:endParaRPr lang="de-DE" sz="6000" dirty="0">
              <a:solidFill>
                <a:schemeClr val="tx1"/>
              </a:solidFill>
              <a:latin typeface="Arial" charset="0"/>
              <a:ea typeface="Arial" charset="0"/>
              <a:cs typeface="Arial" charset="0"/>
            </a:endParaRPr>
          </a:p>
        </p:txBody>
      </p:sp>
      <p:sp>
        <p:nvSpPr>
          <p:cNvPr id="9" name="Inhaltsplatzhalter 6">
            <a:extLst>
              <a:ext uri="{FF2B5EF4-FFF2-40B4-BE49-F238E27FC236}">
                <a16:creationId xmlns:a16="http://schemas.microsoft.com/office/drawing/2014/main" id="{8FD41055-8E61-471A-AA18-4C687564B3CB}"/>
              </a:ext>
            </a:extLst>
          </p:cNvPr>
          <p:cNvSpPr txBox="1">
            <a:spLocks/>
          </p:cNvSpPr>
          <p:nvPr/>
        </p:nvSpPr>
        <p:spPr>
          <a:xfrm>
            <a:off x="0" y="5504410"/>
            <a:ext cx="402609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Konferenz</a:t>
            </a:r>
            <a:endParaRPr lang="de-CH" altLang="de-DE" sz="6000" dirty="0">
              <a:solidFill>
                <a:schemeClr val="tx1"/>
              </a:solidFill>
              <a:latin typeface="Arial" charset="0"/>
              <a:cs typeface="Arial" charset="0"/>
            </a:endParaRPr>
          </a:p>
        </p:txBody>
      </p:sp>
      <p:sp>
        <p:nvSpPr>
          <p:cNvPr id="11" name="Inhaltsplatzhalter 6">
            <a:extLst>
              <a:ext uri="{FF2B5EF4-FFF2-40B4-BE49-F238E27FC236}">
                <a16:creationId xmlns:a16="http://schemas.microsoft.com/office/drawing/2014/main" id="{B6C740A6-B432-469E-B481-C59EBC0CC4C2}"/>
              </a:ext>
            </a:extLst>
          </p:cNvPr>
          <p:cNvSpPr txBox="1">
            <a:spLocks/>
          </p:cNvSpPr>
          <p:nvPr/>
        </p:nvSpPr>
        <p:spPr>
          <a:xfrm>
            <a:off x="304788" y="2199910"/>
            <a:ext cx="4351297" cy="1754326"/>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Hitlers Antwort darauf lautet </a:t>
            </a:r>
            <a:r>
              <a:rPr lang="de-CH" sz="2400" b="1" dirty="0">
                <a:solidFill>
                  <a:schemeClr val="tx1"/>
                </a:solidFill>
                <a:latin typeface="Arial" charset="0"/>
                <a:ea typeface="Arial" charset="0"/>
                <a:cs typeface="Arial" charset="0"/>
              </a:rPr>
              <a:t>«Totaler Krieg» </a:t>
            </a:r>
            <a:r>
              <a:rPr lang="de-CH" sz="2400" dirty="0">
                <a:solidFill>
                  <a:schemeClr val="tx1"/>
                </a:solidFill>
                <a:latin typeface="Arial" charset="0"/>
                <a:ea typeface="Arial" charset="0"/>
                <a:cs typeface="Arial" charset="0"/>
              </a:rPr>
              <a:t>- die totale Mobilisierung sämtlicher personeller und materieller Ressourcen im Reich.</a:t>
            </a:r>
            <a:endParaRPr lang="de-DE" sz="24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253283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6785</Words>
  <Application>Microsoft Office PowerPoint</Application>
  <PresentationFormat>Breitbild</PresentationFormat>
  <Paragraphs>708</Paragraphs>
  <Slides>62</Slides>
  <Notes>62</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62</vt:i4>
      </vt:variant>
    </vt:vector>
  </HeadingPairs>
  <TitlesOfParts>
    <vt:vector size="68" baseType="lpstr">
      <vt:lpstr>Arial</vt:lpstr>
      <vt:lpstr>Arial Black</vt:lpstr>
      <vt:lpstr>Calibri</vt:lpstr>
      <vt:lpstr>Calibri Light</vt:lpstr>
      <vt:lpstr>Wingdings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Einführung Geschichte</dc:title>
  <dc:creator>Selina Tuchschmid</dc:creator>
  <cp:lastModifiedBy>SchulArena.com X.Turpain</cp:lastModifiedBy>
  <cp:revision>960</cp:revision>
  <dcterms:created xsi:type="dcterms:W3CDTF">2016-12-23T14:34:29Z</dcterms:created>
  <dcterms:modified xsi:type="dcterms:W3CDTF">2018-02-02T20:01:57Z</dcterms:modified>
</cp:coreProperties>
</file>